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78" r:id="rId4"/>
    <p:sldId id="279" r:id="rId5"/>
    <p:sldId id="302" r:id="rId6"/>
    <p:sldId id="265" r:id="rId7"/>
    <p:sldId id="264" r:id="rId8"/>
    <p:sldId id="271" r:id="rId9"/>
    <p:sldId id="272" r:id="rId10"/>
    <p:sldId id="259" r:id="rId11"/>
    <p:sldId id="304" r:id="rId12"/>
    <p:sldId id="281" r:id="rId13"/>
    <p:sldId id="305" r:id="rId14"/>
    <p:sldId id="275" r:id="rId15"/>
    <p:sldId id="277" r:id="rId16"/>
    <p:sldId id="303" r:id="rId17"/>
    <p:sldId id="280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0BB3C"/>
    <a:srgbClr val="FFAF00"/>
    <a:srgbClr val="F1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8"/>
    <p:restoredTop sz="75971"/>
  </p:normalViewPr>
  <p:slideViewPr>
    <p:cSldViewPr snapToGrid="0" snapToObjects="1">
      <p:cViewPr>
        <p:scale>
          <a:sx n="140" d="100"/>
          <a:sy n="140" d="100"/>
        </p:scale>
        <p:origin x="6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461A8-8CEC-714B-911A-1A7CDEB7D7E3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E619A-F49D-0545-8D11-03CC5018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2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FAIR Data Principles are a set of guiding principles in order to make data findable, accessible, interoperable and reusable (Wilkinson et al., 2016).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principles provide guidance for scientific data management and stewardship and are relevant to all stakeholders in the current digital ecosystem.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directly address data producers and data publishers to promote maximum use of research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libraries can use the FAIR Data Principles as a framework for fostering and extending research data services.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Stages of the research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6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Public friendly science!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9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OpenQuake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open source application that allows users to compute 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seismic hazard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seismic risk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earthquakes on a global scale.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8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E619A-F49D-0545-8D11-03CC50186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9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F53-19F1-E449-AE3F-24671EEC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FE6A-097C-6646-B7CC-C0FF70D0D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C8151-9680-0941-9D90-ACF5B973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D9F50-9460-ED48-B379-170B30480372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C162-0C2F-5F49-8D1D-4EE7BAD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EA5A-696A-4D4F-8A8D-5CA62BA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4D57-887F-D34E-B850-0A6AB86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00BA-1438-6243-BEAE-F3C9D743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8F97-01BA-AD46-ACD9-11FB5648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722D-9E7D-F143-902A-68123930195D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A542-8C95-644F-A4F5-780428C3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0E0E-B47C-044C-B7F3-A2356B3D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0FF6-5297-E044-985F-DA09C64E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633-27B2-EB46-B202-8559DDB6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EB4A-5DF4-2A41-A1DE-18EE8D1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8DD5-4440-AD4A-A402-156C1EF0567D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2AD0-F42C-9A40-BC5B-7C27775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FD0B-7E5C-BE48-AC38-DDA87C89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AD92-2E73-0548-8612-BD445819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CEB-C652-6745-A517-4E530812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F6B8-285C-014D-9981-FA114FDA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ED31B-B061-F14D-9F62-FBFB60A445F2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DF35-6550-824E-86C1-9B763E1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79C6-D376-D942-871A-BA561583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DF7-9FD6-3A47-AB08-64BAA51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297F-E00B-9740-A1AD-70436F8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C334-87AF-8442-8902-3401171B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91B6-4771-6B45-8FAA-DA7552D60B1F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1197-AC05-5B41-9DD8-5F2B285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1A8C-9D83-484A-B992-B01823E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D851-D5E2-5945-B37B-6BB17ED9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997E-FA1E-B543-B0A3-106DA56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A9AD8-3A2C-5744-B62E-0C9E63B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6B27-B1B5-F74F-8BB7-2B6796F5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73D2-95E4-FA4B-BEF0-8CFEE7BFC914}" type="datetime1">
              <a:rPr lang="en-CA" smtClean="0"/>
              <a:t>2021-08-30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5196-941F-B642-AEED-B6EDD2F2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417-FCB9-0A49-81DF-5124D81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6063-6054-9E42-AB7C-9B2D01C8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1568-8DD6-0145-B24F-A1660BD4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94BC-0C1E-BD4E-AD5B-EC69B85D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BFC1-065D-824F-928B-DF44BC38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7D23-2538-044C-9C9F-08E6AB67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3A84-B71E-4148-BEFA-3B40383C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A133-2BA6-104D-AD04-2BB4858046B1}" type="datetime1">
              <a:rPr lang="en-CA" smtClean="0"/>
              <a:t>2021-08-30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BCEFD-7119-264D-9CA0-5767653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830E3-8A07-714E-B4D2-4B9392A3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B0C-D7A4-E941-B66A-DF217AA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18B99-5A2D-5E4E-A8BB-3C802EE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5126-72F7-D245-9B88-215BBBE0CCFD}" type="datetime1">
              <a:rPr lang="en-CA" smtClean="0"/>
              <a:t>2021-08-30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685-C3EE-4348-BBB5-8D9E6BC5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5405-C9C1-7744-BA16-63A792A7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4C6D-79B7-B84F-8397-129EA0B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CA53-0D82-0040-A6E4-CCA6C3B3CDE2}" type="datetime1">
              <a:rPr lang="en-CA" smtClean="0"/>
              <a:t>2021-08-30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48F8-4F53-244E-9E78-637CABEB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766D-27CB-CA48-B451-DB684D5C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CD9-560B-AA44-B0B7-34EFE7E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3450-05A8-6347-880B-501C8C2D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6D9B-17AA-A646-81DF-DCB7E256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B6AA-BE1F-264C-B88A-7C528808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845A-0B6C-4345-B79E-0EACA0489D4F}" type="datetime1">
              <a:rPr lang="en-CA" smtClean="0"/>
              <a:t>2021-08-30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1E73-E228-F84A-88D7-59E897E8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488-6B25-CC4A-BAA9-D820BD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A31B-F7E8-984A-9457-CF75FD9E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1273C-B7EF-794F-9426-697312BBD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5738B-12CF-0F48-BF42-7F1A46A8B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681D-B74F-104A-BD9E-BB1BA1F5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301E-62B6-6B42-9FD0-0ED092E1F3C2}" type="datetime1">
              <a:rPr lang="en-CA" smtClean="0"/>
              <a:t>2021-08-30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1CC2-E9D3-4E45-A9CF-B04FAF6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https://www.github.com/opendrr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45A5A-0326-0341-9AA2-DCE11E0F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3F7C-B7DD-E545-B1CB-612AB6A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9782-6B89-0B4F-B149-C9F18DBE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7867-151A-8642-B30D-DBC0047F7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E7A36-FB1B-5E4C-94B1-53BC7B4DA801}" type="datetime1">
              <a:rPr lang="en-CA" smtClean="0"/>
              <a:t>2021-08-30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E1EE-9D9D-BD49-B1B5-64D109A73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https://www.github.com/opendrr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416B-6FAE-3748-A2D5-E83D96E6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0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9.png"/><Relationship Id="rId18" Type="http://schemas.openxmlformats.org/officeDocument/2006/relationships/image" Target="../media/image44.tif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38.svg"/><Relationship Id="rId17" Type="http://schemas.openxmlformats.org/officeDocument/2006/relationships/image" Target="../media/image43.tif"/><Relationship Id="rId2" Type="http://schemas.openxmlformats.org/officeDocument/2006/relationships/image" Target="../media/image16.png"/><Relationship Id="rId16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41.tif"/><Relationship Id="rId10" Type="http://schemas.openxmlformats.org/officeDocument/2006/relationships/image" Target="../media/image24.svg"/><Relationship Id="rId19" Type="http://schemas.openxmlformats.org/officeDocument/2006/relationships/image" Target="../media/image45.tif"/><Relationship Id="rId4" Type="http://schemas.openxmlformats.org/officeDocument/2006/relationships/image" Target="../media/image30.svg"/><Relationship Id="rId9" Type="http://schemas.openxmlformats.org/officeDocument/2006/relationships/image" Target="../media/image23.png"/><Relationship Id="rId1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9.tif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hyperlink" Target="https://dashboard.stage.riskprofiler.ca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16.png"/><Relationship Id="rId10" Type="http://schemas.openxmlformats.org/officeDocument/2006/relationships/image" Target="../media/image56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61.svg"/><Relationship Id="rId3" Type="http://schemas.openxmlformats.org/officeDocument/2006/relationships/hyperlink" Target="https://api.stage.riskprofiler.ca/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hyperlink" Target="https://geo-api.stage.riskprofiler.ca/" TargetMode="Externa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9.svg"/><Relationship Id="rId5" Type="http://schemas.openxmlformats.org/officeDocument/2006/relationships/image" Target="../media/image39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hyperlink" Target="https://maps-cartes.services.geo.ca/server_serveur/rest/services/NRCan" TargetMode="External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26" Type="http://schemas.openxmlformats.org/officeDocument/2006/relationships/image" Target="../media/image50.svg"/><Relationship Id="rId39" Type="http://schemas.openxmlformats.org/officeDocument/2006/relationships/image" Target="../media/image42.tif"/><Relationship Id="rId21" Type="http://schemas.openxmlformats.org/officeDocument/2006/relationships/image" Target="../media/image79.svg"/><Relationship Id="rId34" Type="http://schemas.openxmlformats.org/officeDocument/2006/relationships/image" Target="../media/image88.png"/><Relationship Id="rId42" Type="http://schemas.openxmlformats.org/officeDocument/2006/relationships/image" Target="../media/image45.t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5.sv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openxmlformats.org/officeDocument/2006/relationships/image" Target="../media/image71.png"/><Relationship Id="rId24" Type="http://schemas.openxmlformats.org/officeDocument/2006/relationships/image" Target="../media/image49.tiff"/><Relationship Id="rId32" Type="http://schemas.openxmlformats.org/officeDocument/2006/relationships/image" Target="../media/image86.png"/><Relationship Id="rId37" Type="http://schemas.openxmlformats.org/officeDocument/2006/relationships/image" Target="../media/image91.svg"/><Relationship Id="rId40" Type="http://schemas.openxmlformats.org/officeDocument/2006/relationships/image" Target="../media/image43.tif"/><Relationship Id="rId45" Type="http://schemas.openxmlformats.org/officeDocument/2006/relationships/image" Target="../media/image94.png"/><Relationship Id="rId5" Type="http://schemas.openxmlformats.org/officeDocument/2006/relationships/image" Target="../media/image19.png"/><Relationship Id="rId15" Type="http://schemas.openxmlformats.org/officeDocument/2006/relationships/image" Target="../media/image12.png"/><Relationship Id="rId23" Type="http://schemas.openxmlformats.org/officeDocument/2006/relationships/image" Target="../media/image81.sv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70.svg"/><Relationship Id="rId19" Type="http://schemas.openxmlformats.org/officeDocument/2006/relationships/image" Target="../media/image78.svg"/><Relationship Id="rId31" Type="http://schemas.openxmlformats.org/officeDocument/2006/relationships/image" Target="../media/image85.svg"/><Relationship Id="rId44" Type="http://schemas.openxmlformats.org/officeDocument/2006/relationships/image" Target="../media/image93.svg"/><Relationship Id="rId4" Type="http://schemas.openxmlformats.org/officeDocument/2006/relationships/image" Target="../media/image67.svg"/><Relationship Id="rId9" Type="http://schemas.openxmlformats.org/officeDocument/2006/relationships/image" Target="../media/image23.png"/><Relationship Id="rId14" Type="http://schemas.openxmlformats.org/officeDocument/2006/relationships/image" Target="../media/image74.svg"/><Relationship Id="rId22" Type="http://schemas.openxmlformats.org/officeDocument/2006/relationships/image" Target="../media/image80.png"/><Relationship Id="rId27" Type="http://schemas.openxmlformats.org/officeDocument/2006/relationships/image" Target="../media/image16.png"/><Relationship Id="rId30" Type="http://schemas.openxmlformats.org/officeDocument/2006/relationships/image" Target="../media/image84.png"/><Relationship Id="rId35" Type="http://schemas.openxmlformats.org/officeDocument/2006/relationships/image" Target="../media/image89.svg"/><Relationship Id="rId43" Type="http://schemas.openxmlformats.org/officeDocument/2006/relationships/image" Target="../media/image92.png"/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12" Type="http://schemas.openxmlformats.org/officeDocument/2006/relationships/image" Target="../media/image72.svg"/><Relationship Id="rId17" Type="http://schemas.openxmlformats.org/officeDocument/2006/relationships/image" Target="../media/image76.svg"/><Relationship Id="rId25" Type="http://schemas.openxmlformats.org/officeDocument/2006/relationships/image" Target="../media/image39.png"/><Relationship Id="rId33" Type="http://schemas.openxmlformats.org/officeDocument/2006/relationships/image" Target="../media/image87.svg"/><Relationship Id="rId38" Type="http://schemas.openxmlformats.org/officeDocument/2006/relationships/image" Target="../media/image41.tif"/><Relationship Id="rId46" Type="http://schemas.openxmlformats.org/officeDocument/2006/relationships/image" Target="../media/image95.svg"/><Relationship Id="rId20" Type="http://schemas.openxmlformats.org/officeDocument/2006/relationships/image" Target="../media/image17.png"/><Relationship Id="rId41" Type="http://schemas.openxmlformats.org/officeDocument/2006/relationships/image" Target="../media/image4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oost.vanulden@canada.c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DR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30.sv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22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untain-landscape-2031539_1920.jpg" descr="mountain-landscape-2031539_1920.jpg">
            <a:extLst>
              <a:ext uri="{FF2B5EF4-FFF2-40B4-BE49-F238E27FC236}">
                <a16:creationId xmlns:a16="http://schemas.microsoft.com/office/drawing/2014/main" id="{F5BF3AF6-AA68-8346-9945-D80A2C28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510"/>
          </a:blip>
          <a:srcRect l="46" r="46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6CB521-1A5E-514B-9D7E-D63327547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NRCan </a:t>
            </a:r>
            <a:r>
              <a:rPr lang="en-US" dirty="0" err="1">
                <a:solidFill>
                  <a:schemeClr val="bg1"/>
                </a:solidFill>
              </a:rPr>
              <a:t>OpenDRR</a:t>
            </a:r>
            <a:r>
              <a:rPr lang="en-US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E8432-633F-FA4E-87F3-D941D02A9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Brief</a:t>
            </a:r>
          </a:p>
        </p:txBody>
      </p:sp>
    </p:spTree>
    <p:extLst>
      <p:ext uri="{BB962C8B-B14F-4D97-AF65-F5344CB8AC3E}">
        <p14:creationId xmlns:p14="http://schemas.microsoft.com/office/powerpoint/2010/main" val="19444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DC76F46-FB37-F544-A055-37191E0A8C10}"/>
              </a:ext>
            </a:extLst>
          </p:cNvPr>
          <p:cNvSpPr/>
          <p:nvPr/>
        </p:nvSpPr>
        <p:spPr>
          <a:xfrm>
            <a:off x="2533559" y="3909894"/>
            <a:ext cx="2695759" cy="2695759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0407-C545-8C4C-A693-F4B3EE8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9F8-E812-3441-9CBB-E6D50432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841" y="1653262"/>
            <a:ext cx="6959735" cy="252393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Foster Collaboration and Engagement</a:t>
            </a:r>
            <a:endParaRPr lang="en-US" sz="3200" b="1" dirty="0"/>
          </a:p>
          <a:p>
            <a:r>
              <a:rPr lang="en-US" dirty="0"/>
              <a:t>Facilitate peer-review and editing (Private Repo)</a:t>
            </a:r>
          </a:p>
          <a:p>
            <a:r>
              <a:rPr lang="en-US" dirty="0"/>
              <a:t>Facilitate broader dissemination (Public Repo)</a:t>
            </a:r>
          </a:p>
          <a:p>
            <a:r>
              <a:rPr lang="en-US" dirty="0"/>
              <a:t>Facilitate public engagement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FD9EC7-4E09-9A46-914C-8EC8EED0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5" name="Graphic 4" descr="Paper">
            <a:extLst>
              <a:ext uri="{FF2B5EF4-FFF2-40B4-BE49-F238E27FC236}">
                <a16:creationId xmlns:a16="http://schemas.microsoft.com/office/drawing/2014/main" id="{D765C1F3-A943-7643-B17E-725F66E0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771A-86EA-8741-8FE4-CC41F9480BDE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561F-1723-2944-B33C-C8F88B0F4F01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91EE89EF-B867-6146-9D0B-97DC5E53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498B54E4-CEED-D847-88C9-B1A4A628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F3083DB4-1887-754B-9DCF-8A4FD5B1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56D-BAEB-9645-A476-38AA13D8BD56}"/>
              </a:ext>
            </a:extLst>
          </p:cNvPr>
          <p:cNvSpPr txBox="1"/>
          <p:nvPr/>
        </p:nvSpPr>
        <p:spPr>
          <a:xfrm>
            <a:off x="3082809" y="607705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97A5-5BCE-8F4F-9E9A-B09A5AD0278B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9003B-AB9B-D343-85E7-2B11F31C402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C4D50-C3E6-8E44-8C1C-2550752048B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344FDCA-19E3-794A-B18A-1747B66FE2DA}"/>
              </a:ext>
            </a:extLst>
          </p:cNvPr>
          <p:cNvSpPr txBox="1">
            <a:spLocks/>
          </p:cNvSpPr>
          <p:nvPr/>
        </p:nvSpPr>
        <p:spPr>
          <a:xfrm>
            <a:off x="7591647" y="4470132"/>
            <a:ext cx="4301184" cy="1961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Benefits</a:t>
            </a:r>
            <a:endParaRPr lang="en-US" sz="3200" b="1" dirty="0"/>
          </a:p>
          <a:p>
            <a:r>
              <a:rPr lang="en-US" dirty="0"/>
              <a:t>Open science</a:t>
            </a:r>
          </a:p>
          <a:p>
            <a:r>
              <a:rPr lang="en-US" dirty="0"/>
              <a:t>Provide a feedback loop</a:t>
            </a:r>
          </a:p>
          <a:p>
            <a:r>
              <a:rPr lang="en-US" dirty="0"/>
              <a:t>Promote transparency</a:t>
            </a:r>
          </a:p>
        </p:txBody>
      </p:sp>
      <p:pic>
        <p:nvPicPr>
          <p:cNvPr id="38" name="Graphic 37" descr="Male profile">
            <a:extLst>
              <a:ext uri="{FF2B5EF4-FFF2-40B4-BE49-F238E27FC236}">
                <a16:creationId xmlns:a16="http://schemas.microsoft.com/office/drawing/2014/main" id="{67F6E9DE-FB53-564B-A814-EB36D01D5D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8737" y="4692068"/>
            <a:ext cx="1451977" cy="14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6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87B5E5-8908-8C4B-86C3-56E570A1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28" b="32597"/>
          <a:stretch/>
        </p:blipFill>
        <p:spPr>
          <a:xfrm>
            <a:off x="3288430" y="592634"/>
            <a:ext cx="5592230" cy="575560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6782AD-DD00-0F43-91F5-47690D0FE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3" y="592634"/>
            <a:ext cx="2739334" cy="219917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9F8FA-5AC3-5945-9C5D-F7FB04DD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600" y="3798333"/>
            <a:ext cx="2742884" cy="179885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AA15A3-0152-3A45-BCCB-702711EDD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23" y="4082373"/>
            <a:ext cx="2739334" cy="151793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C8326F1E-5765-CB43-8CAE-31489D411803}"/>
              </a:ext>
            </a:extLst>
          </p:cNvPr>
          <p:cNvSpPr/>
          <p:nvPr/>
        </p:nvSpPr>
        <p:spPr>
          <a:xfrm>
            <a:off x="2265558" y="1180166"/>
            <a:ext cx="74951" cy="314793"/>
          </a:xfrm>
          <a:prstGeom prst="rightBrace">
            <a:avLst/>
          </a:prstGeom>
          <a:ln w="38100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4A81D1C-2BEC-3049-901F-58458DBA586A}"/>
              </a:ext>
            </a:extLst>
          </p:cNvPr>
          <p:cNvCxnSpPr>
            <a:cxnSpLocks/>
            <a:stCxn id="12" idx="1"/>
          </p:cNvCxnSpPr>
          <p:nvPr/>
        </p:nvCxnSpPr>
        <p:spPr>
          <a:xfrm>
            <a:off x="2340509" y="1337563"/>
            <a:ext cx="8752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8B65B1-EBF5-FE46-8182-7AB7A2A2FDA2}"/>
              </a:ext>
            </a:extLst>
          </p:cNvPr>
          <p:cNvSpPr txBox="1"/>
          <p:nvPr/>
        </p:nvSpPr>
        <p:spPr>
          <a:xfrm>
            <a:off x="3288430" y="226719"/>
            <a:ext cx="10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Products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11124-9146-0343-AA14-67DB2F7697CC}"/>
              </a:ext>
            </a:extLst>
          </p:cNvPr>
          <p:cNvSpPr txBox="1"/>
          <p:nvPr/>
        </p:nvSpPr>
        <p:spPr>
          <a:xfrm>
            <a:off x="9162600" y="3429001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Engagement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44AE5-4FB2-B94B-848F-7B884DB9B3B0}"/>
              </a:ext>
            </a:extLst>
          </p:cNvPr>
          <p:cNvSpPr txBox="1"/>
          <p:nvPr/>
        </p:nvSpPr>
        <p:spPr>
          <a:xfrm>
            <a:off x="9162600" y="5679822"/>
            <a:ext cx="14993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Discussion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Announcements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Q&amp;A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E82BB-2C30-4C4B-A38B-791189CC6C4C}"/>
              </a:ext>
            </a:extLst>
          </p:cNvPr>
          <p:cNvSpPr txBox="1"/>
          <p:nvPr/>
        </p:nvSpPr>
        <p:spPr>
          <a:xfrm>
            <a:off x="213318" y="3713041"/>
            <a:ext cx="10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Feedback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682A6-E386-F64A-88D3-C4F5796AD4F5}"/>
              </a:ext>
            </a:extLst>
          </p:cNvPr>
          <p:cNvSpPr txBox="1"/>
          <p:nvPr/>
        </p:nvSpPr>
        <p:spPr>
          <a:xfrm>
            <a:off x="213318" y="22671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GitHub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B4DBAF-0D39-7647-8A7F-81CD1CF73DA5}"/>
              </a:ext>
            </a:extLst>
          </p:cNvPr>
          <p:cNvSpPr txBox="1"/>
          <p:nvPr/>
        </p:nvSpPr>
        <p:spPr>
          <a:xfrm>
            <a:off x="213318" y="5654295"/>
            <a:ext cx="11608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Milestones</a:t>
            </a:r>
          </a:p>
        </p:txBody>
      </p: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5EB661-4DB8-9B4C-9E8F-EA8CF9A62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600" y="592634"/>
            <a:ext cx="2742884" cy="183736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4C9B19-F1B8-8B47-A1B0-72705E179DB8}"/>
              </a:ext>
            </a:extLst>
          </p:cNvPr>
          <p:cNvSpPr txBox="1"/>
          <p:nvPr/>
        </p:nvSpPr>
        <p:spPr>
          <a:xfrm>
            <a:off x="9162600" y="226719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Collaboration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B3A414-5DC5-7741-BA84-3AE1ABA4529B}"/>
              </a:ext>
            </a:extLst>
          </p:cNvPr>
          <p:cNvSpPr txBox="1"/>
          <p:nvPr/>
        </p:nvSpPr>
        <p:spPr>
          <a:xfrm>
            <a:off x="9162600" y="2484588"/>
            <a:ext cx="13245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Pull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Patches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B7F01-5D79-2340-B5FA-F63D0C59605F}"/>
              </a:ext>
            </a:extLst>
          </p:cNvPr>
          <p:cNvSpPr txBox="1"/>
          <p:nvPr/>
        </p:nvSpPr>
        <p:spPr>
          <a:xfrm>
            <a:off x="213318" y="2823142"/>
            <a:ext cx="1372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Data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Software code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D544687-420E-0C4A-A527-37656CEA1CF9}"/>
              </a:ext>
            </a:extLst>
          </p:cNvPr>
          <p:cNvCxnSpPr>
            <a:cxnSpLocks/>
            <a:stCxn id="44" idx="0"/>
            <a:endCxn id="32" idx="1"/>
          </p:cNvCxnSpPr>
          <p:nvPr/>
        </p:nvCxnSpPr>
        <p:spPr>
          <a:xfrm rot="5400000" flipH="1" flipV="1">
            <a:off x="6749165" y="-932545"/>
            <a:ext cx="1069504" cy="375736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ame 43">
            <a:extLst>
              <a:ext uri="{FF2B5EF4-FFF2-40B4-BE49-F238E27FC236}">
                <a16:creationId xmlns:a16="http://schemas.microsoft.com/office/drawing/2014/main" id="{490B0A3D-45CC-234B-A6B5-B1FF7888D1BE}"/>
              </a:ext>
            </a:extLst>
          </p:cNvPr>
          <p:cNvSpPr/>
          <p:nvPr/>
        </p:nvSpPr>
        <p:spPr>
          <a:xfrm>
            <a:off x="4894302" y="1480889"/>
            <a:ext cx="1021866" cy="199368"/>
          </a:xfrm>
          <a:prstGeom prst="frame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AB18E3DC-4C28-D94A-8BE6-8B553083820C}"/>
              </a:ext>
            </a:extLst>
          </p:cNvPr>
          <p:cNvSpPr/>
          <p:nvPr/>
        </p:nvSpPr>
        <p:spPr>
          <a:xfrm>
            <a:off x="4122508" y="1480889"/>
            <a:ext cx="668947" cy="199368"/>
          </a:xfrm>
          <a:prstGeom prst="frame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28D029A8-5A43-0B47-AAD1-55686B05A826}"/>
              </a:ext>
            </a:extLst>
          </p:cNvPr>
          <p:cNvSpPr/>
          <p:nvPr/>
        </p:nvSpPr>
        <p:spPr>
          <a:xfrm>
            <a:off x="6010321" y="1480890"/>
            <a:ext cx="833385" cy="199368"/>
          </a:xfrm>
          <a:prstGeom prst="frame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6D34B341-33A3-8649-AEB1-66886173ED24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828103" y="1279169"/>
            <a:ext cx="1933409" cy="273558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47">
            <a:extLst>
              <a:ext uri="{FF2B5EF4-FFF2-40B4-BE49-F238E27FC236}">
                <a16:creationId xmlns:a16="http://schemas.microsoft.com/office/drawing/2014/main" id="{8E391363-A6F5-994F-AD8B-E3B798D2D92B}"/>
              </a:ext>
            </a:extLst>
          </p:cNvPr>
          <p:cNvCxnSpPr>
            <a:cxnSpLocks/>
            <a:stCxn id="45" idx="2"/>
            <a:endCxn id="20" idx="3"/>
          </p:cNvCxnSpPr>
          <p:nvPr/>
        </p:nvCxnSpPr>
        <p:spPr>
          <a:xfrm rot="5400000">
            <a:off x="1763495" y="1204220"/>
            <a:ext cx="2217450" cy="316952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4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DC76F46-FB37-F544-A055-37191E0A8C10}"/>
              </a:ext>
            </a:extLst>
          </p:cNvPr>
          <p:cNvSpPr/>
          <p:nvPr/>
        </p:nvSpPr>
        <p:spPr>
          <a:xfrm>
            <a:off x="2533559" y="3909894"/>
            <a:ext cx="2695759" cy="2695759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9F8-E812-3441-9CBB-E6D50432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503" y="1662211"/>
            <a:ext cx="617219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Deployable solutions</a:t>
            </a:r>
            <a:endParaRPr lang="en-US" dirty="0"/>
          </a:p>
          <a:p>
            <a:r>
              <a:rPr lang="en-US" dirty="0"/>
              <a:t>Infrastructure as code (i.e. Containers)</a:t>
            </a:r>
          </a:p>
          <a:p>
            <a:r>
              <a:rPr lang="en-US" dirty="0"/>
              <a:t>Software code</a:t>
            </a:r>
          </a:p>
          <a:p>
            <a:r>
              <a:rPr lang="en-US" dirty="0"/>
              <a:t>Robust documentation</a:t>
            </a:r>
          </a:p>
          <a:p>
            <a:r>
              <a:rPr lang="en-US" dirty="0"/>
              <a:t>Code samples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FD9EC7-4E09-9A46-914C-8EC8EED0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5" name="Graphic 4" descr="Paper">
            <a:extLst>
              <a:ext uri="{FF2B5EF4-FFF2-40B4-BE49-F238E27FC236}">
                <a16:creationId xmlns:a16="http://schemas.microsoft.com/office/drawing/2014/main" id="{D765C1F3-A943-7643-B17E-725F66E0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771A-86EA-8741-8FE4-CC41F9480BDE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561F-1723-2944-B33C-C8F88B0F4F01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91EE89EF-B867-6146-9D0B-97DC5E53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498B54E4-CEED-D847-88C9-B1A4A628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F3083DB4-1887-754B-9DCF-8A4FD5B1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56D-BAEB-9645-A476-38AA13D8BD56}"/>
              </a:ext>
            </a:extLst>
          </p:cNvPr>
          <p:cNvSpPr txBox="1"/>
          <p:nvPr/>
        </p:nvSpPr>
        <p:spPr>
          <a:xfrm>
            <a:off x="3169422" y="6088190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97A5-5BCE-8F4F-9E9A-B09A5AD0278B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9003B-AB9B-D343-85E7-2B11F31C402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C4D50-C3E6-8E44-8C1C-2550752048B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1C497502-A103-4A40-943C-6E1374628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4110" y="4626268"/>
            <a:ext cx="1263015" cy="12630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30D10-F0B9-BD48-84A4-031C22AD6145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 flipV="1">
            <a:off x="6757125" y="5254499"/>
            <a:ext cx="2523628" cy="3277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94C629-6FB1-BB45-8A42-406CE2686135}"/>
              </a:ext>
            </a:extLst>
          </p:cNvPr>
          <p:cNvCxnSpPr>
            <a:cxnSpLocks/>
          </p:cNvCxnSpPr>
          <p:nvPr/>
        </p:nvCxnSpPr>
        <p:spPr>
          <a:xfrm>
            <a:off x="4643438" y="5257774"/>
            <a:ext cx="850672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Database">
            <a:extLst>
              <a:ext uri="{FF2B5EF4-FFF2-40B4-BE49-F238E27FC236}">
                <a16:creationId xmlns:a16="http://schemas.microsoft.com/office/drawing/2014/main" id="{C9147349-FD20-1545-9095-C20FD65D1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0753" y="4435215"/>
            <a:ext cx="1638568" cy="16385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A19A21-4FFD-C44E-9870-00129F6E7988}"/>
              </a:ext>
            </a:extLst>
          </p:cNvPr>
          <p:cNvSpPr txBox="1"/>
          <p:nvPr/>
        </p:nvSpPr>
        <p:spPr>
          <a:xfrm>
            <a:off x="9402988" y="5935283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676D6E-9DE9-F640-9C3A-3B0AB0C8DED3}"/>
              </a:ext>
            </a:extLst>
          </p:cNvPr>
          <p:cNvGrpSpPr/>
          <p:nvPr/>
        </p:nvGrpSpPr>
        <p:grpSpPr>
          <a:xfrm>
            <a:off x="7085078" y="5376562"/>
            <a:ext cx="2001952" cy="696531"/>
            <a:chOff x="5467655" y="3711723"/>
            <a:chExt cx="4732330" cy="1486083"/>
          </a:xfrm>
        </p:grpSpPr>
        <p:pic>
          <p:nvPicPr>
            <p:cNvPr id="33" name="Picture 3" descr="Picture 3">
              <a:extLst>
                <a:ext uri="{FF2B5EF4-FFF2-40B4-BE49-F238E27FC236}">
                  <a16:creationId xmlns:a16="http://schemas.microsoft.com/office/drawing/2014/main" id="{88481B07-3570-5B49-B1B4-7EFD711E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</a:blip>
            <a:stretch>
              <a:fillRect/>
            </a:stretch>
          </p:blipFill>
          <p:spPr>
            <a:xfrm>
              <a:off x="5467655" y="4440246"/>
              <a:ext cx="741778" cy="7575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Picture 5" descr="Picture 5">
              <a:extLst>
                <a:ext uri="{FF2B5EF4-FFF2-40B4-BE49-F238E27FC236}">
                  <a16:creationId xmlns:a16="http://schemas.microsoft.com/office/drawing/2014/main" id="{F44A2DF6-5BDB-5649-8DE0-A4C9F5E4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biLevel thresh="75000"/>
            </a:blip>
            <a:stretch>
              <a:fillRect/>
            </a:stretch>
          </p:blipFill>
          <p:spPr>
            <a:xfrm>
              <a:off x="6447315" y="4355524"/>
              <a:ext cx="808590" cy="8422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Picture 6" descr="Picture 6">
              <a:extLst>
                <a:ext uri="{FF2B5EF4-FFF2-40B4-BE49-F238E27FC236}">
                  <a16:creationId xmlns:a16="http://schemas.microsoft.com/office/drawing/2014/main" id="{2C066AE5-DB3F-6341-BB75-8832FF342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</a:blip>
            <a:stretch>
              <a:fillRect/>
            </a:stretch>
          </p:blipFill>
          <p:spPr>
            <a:xfrm>
              <a:off x="7532881" y="4351211"/>
              <a:ext cx="812731" cy="8465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Picture 8" descr="Picture 8">
              <a:extLst>
                <a:ext uri="{FF2B5EF4-FFF2-40B4-BE49-F238E27FC236}">
                  <a16:creationId xmlns:a16="http://schemas.microsoft.com/office/drawing/2014/main" id="{13317E90-82A0-074C-93B8-26049CA4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biLevel thresh="75000"/>
            </a:blip>
            <a:stretch>
              <a:fillRect/>
            </a:stretch>
          </p:blipFill>
          <p:spPr>
            <a:xfrm>
              <a:off x="8472943" y="4348571"/>
              <a:ext cx="815266" cy="84923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Picture 9" descr="Picture 9">
              <a:extLst>
                <a:ext uri="{FF2B5EF4-FFF2-40B4-BE49-F238E27FC236}">
                  <a16:creationId xmlns:a16="http://schemas.microsoft.com/office/drawing/2014/main" id="{7E84BEB2-F869-CD44-AF73-0B2687FD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</a:blip>
            <a:stretch>
              <a:fillRect/>
            </a:stretch>
          </p:blipFill>
          <p:spPr>
            <a:xfrm>
              <a:off x="9357911" y="4320644"/>
              <a:ext cx="842074" cy="87716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B6C7D3EE-C38F-C148-9E8B-3E07DC90268A}"/>
                </a:ext>
              </a:extLst>
            </p:cNvPr>
            <p:cNvSpPr txBox="1"/>
            <p:nvPr/>
          </p:nvSpPr>
          <p:spPr>
            <a:xfrm>
              <a:off x="5962403" y="3711723"/>
              <a:ext cx="3280084" cy="6566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3600">
                  <a:solidFill>
                    <a:srgbClr val="E6727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ctr"/>
              <a:r>
                <a:rPr sz="1400" dirty="0">
                  <a:solidFill>
                    <a:schemeClr val="tx1"/>
                  </a:solidFill>
                </a:rPr>
                <a:t>Risk Indicators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C7049C2E-DF2F-8540-957F-079454E1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7E78A-76A2-094E-9172-F4B28DAC5893}"/>
              </a:ext>
            </a:extLst>
          </p:cNvPr>
          <p:cNvSpPr txBox="1"/>
          <p:nvPr/>
        </p:nvSpPr>
        <p:spPr>
          <a:xfrm>
            <a:off x="5527886" y="5804984"/>
            <a:ext cx="111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Factory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6E607-A732-F24E-BD77-5C82FBABCFBC}"/>
              </a:ext>
            </a:extLst>
          </p:cNvPr>
          <p:cNvSpPr txBox="1"/>
          <p:nvPr/>
        </p:nvSpPr>
        <p:spPr>
          <a:xfrm>
            <a:off x="9611364" y="1731135"/>
            <a:ext cx="2011513" cy="1938992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R5 Principles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</a:rPr>
              <a:t>R1. Re-runnable </a:t>
            </a:r>
          </a:p>
          <a:p>
            <a:r>
              <a:rPr lang="en-CA" sz="2000" dirty="0">
                <a:solidFill>
                  <a:schemeClr val="bg1"/>
                </a:solidFill>
              </a:rPr>
              <a:t>R2. Repeatable </a:t>
            </a:r>
          </a:p>
          <a:p>
            <a:r>
              <a:rPr lang="en-CA" sz="2000" dirty="0">
                <a:solidFill>
                  <a:schemeClr val="bg1"/>
                </a:solidFill>
              </a:rPr>
              <a:t>R3. Reproducible </a:t>
            </a:r>
          </a:p>
          <a:p>
            <a:r>
              <a:rPr lang="en-CA" sz="2000" dirty="0">
                <a:solidFill>
                  <a:schemeClr val="bg1"/>
                </a:solidFill>
              </a:rPr>
              <a:t>R4. Reusable</a:t>
            </a:r>
          </a:p>
          <a:p>
            <a:r>
              <a:rPr lang="en-CA" sz="2000" dirty="0">
                <a:solidFill>
                  <a:schemeClr val="bg1"/>
                </a:solidFill>
              </a:rPr>
              <a:t>R5. Replicable</a:t>
            </a:r>
          </a:p>
        </p:txBody>
      </p:sp>
    </p:spTree>
    <p:extLst>
      <p:ext uri="{BB962C8B-B14F-4D97-AF65-F5344CB8AC3E}">
        <p14:creationId xmlns:p14="http://schemas.microsoft.com/office/powerpoint/2010/main" val="44096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2744AE5-4FB2-B94B-848F-7B884DB9B3B0}"/>
              </a:ext>
            </a:extLst>
          </p:cNvPr>
          <p:cNvSpPr txBox="1"/>
          <p:nvPr/>
        </p:nvSpPr>
        <p:spPr>
          <a:xfrm>
            <a:off x="4383809" y="2210379"/>
            <a:ext cx="14710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Visitors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User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Referring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Popular content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B7F01-5D79-2340-B5FA-F63D0C59605F}"/>
              </a:ext>
            </a:extLst>
          </p:cNvPr>
          <p:cNvSpPr txBox="1"/>
          <p:nvPr/>
        </p:nvSpPr>
        <p:spPr>
          <a:xfrm>
            <a:off x="455751" y="2545898"/>
            <a:ext cx="18004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Who is contributing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Type of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Level of contribution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D544687-420E-0C4A-A527-37656CEA1CF9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6796046" y="-974719"/>
            <a:ext cx="1072921" cy="383829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ame 43">
            <a:extLst>
              <a:ext uri="{FF2B5EF4-FFF2-40B4-BE49-F238E27FC236}">
                <a16:creationId xmlns:a16="http://schemas.microsoft.com/office/drawing/2014/main" id="{490B0A3D-45CC-234B-A6B5-B1FF7888D1BE}"/>
              </a:ext>
            </a:extLst>
          </p:cNvPr>
          <p:cNvSpPr/>
          <p:nvPr/>
        </p:nvSpPr>
        <p:spPr>
          <a:xfrm>
            <a:off x="4979981" y="1480889"/>
            <a:ext cx="866754" cy="199368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AB18E3DC-4C28-D94A-8BE6-8B553083820C}"/>
              </a:ext>
            </a:extLst>
          </p:cNvPr>
          <p:cNvSpPr/>
          <p:nvPr/>
        </p:nvSpPr>
        <p:spPr>
          <a:xfrm>
            <a:off x="4208187" y="1480889"/>
            <a:ext cx="668947" cy="199368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28D029A8-5A43-0B47-AAD1-55686B05A826}"/>
              </a:ext>
            </a:extLst>
          </p:cNvPr>
          <p:cNvSpPr/>
          <p:nvPr/>
        </p:nvSpPr>
        <p:spPr>
          <a:xfrm>
            <a:off x="6096000" y="1480890"/>
            <a:ext cx="833385" cy="199368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818DEB-F97E-FC42-B11A-26440EF67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63"/>
          <a:stretch/>
        </p:blipFill>
        <p:spPr>
          <a:xfrm>
            <a:off x="402885" y="317029"/>
            <a:ext cx="11386230" cy="1440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A497A50-7E5B-E74B-A185-3E5F6CED3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97" t="19069" r="2666" b="12360"/>
          <a:stretch/>
        </p:blipFill>
        <p:spPr>
          <a:xfrm>
            <a:off x="4375691" y="3242979"/>
            <a:ext cx="3601437" cy="3306886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F0309A85-7962-B04A-9BC8-3D14FED08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51" y="3613667"/>
            <a:ext cx="3601438" cy="25655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9707EE-209A-4144-AA63-DD45E44F7947}"/>
              </a:ext>
            </a:extLst>
          </p:cNvPr>
          <p:cNvSpPr txBox="1"/>
          <p:nvPr/>
        </p:nvSpPr>
        <p:spPr>
          <a:xfrm>
            <a:off x="402885" y="1970572"/>
            <a:ext cx="275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Key Performance Indicators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C823AC-8D39-E04F-8415-D4E4BA160E01}"/>
              </a:ext>
            </a:extLst>
          </p:cNvPr>
          <p:cNvSpPr txBox="1"/>
          <p:nvPr/>
        </p:nvSpPr>
        <p:spPr>
          <a:xfrm>
            <a:off x="9028512" y="4735238"/>
            <a:ext cx="2523744" cy="10464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1400" dirty="0"/>
              <a:t>Forks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Measures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Who is reusing the code/data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How is the code/data being reused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9AF77C-7FBE-B64B-AE07-A7CD1DB0A5CC}"/>
              </a:ext>
            </a:extLst>
          </p:cNvPr>
          <p:cNvSpPr txBox="1"/>
          <p:nvPr/>
        </p:nvSpPr>
        <p:spPr>
          <a:xfrm>
            <a:off x="8392508" y="3301219"/>
            <a:ext cx="2523737" cy="86177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1400" dirty="0"/>
              <a:t>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Measures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Represents “bookmarks”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/>
              <a:t>Used to rank repositories</a:t>
            </a:r>
          </a:p>
        </p:txBody>
      </p:sp>
      <p:cxnSp>
        <p:nvCxnSpPr>
          <p:cNvPr id="38" name="Elbow Connector 47">
            <a:extLst>
              <a:ext uri="{FF2B5EF4-FFF2-40B4-BE49-F238E27FC236}">
                <a16:creationId xmlns:a16="http://schemas.microsoft.com/office/drawing/2014/main" id="{E42574FB-BB25-D24B-AF25-B06C975BB67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061783" y="1289304"/>
            <a:ext cx="0" cy="1953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ame 21">
            <a:extLst>
              <a:ext uri="{FF2B5EF4-FFF2-40B4-BE49-F238E27FC236}">
                <a16:creationId xmlns:a16="http://schemas.microsoft.com/office/drawing/2014/main" id="{A17DBBAB-B4D7-E64C-A1DE-EE42865FB882}"/>
              </a:ext>
            </a:extLst>
          </p:cNvPr>
          <p:cNvSpPr/>
          <p:nvPr/>
        </p:nvSpPr>
        <p:spPr>
          <a:xfrm>
            <a:off x="9494855" y="914400"/>
            <a:ext cx="1133856" cy="374904"/>
          </a:xfrm>
          <a:prstGeom prst="frame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AAE40120-603F-DC47-ACE7-899E5A549CE2}"/>
              </a:ext>
            </a:extLst>
          </p:cNvPr>
          <p:cNvSpPr/>
          <p:nvPr/>
        </p:nvSpPr>
        <p:spPr>
          <a:xfrm>
            <a:off x="10628711" y="914400"/>
            <a:ext cx="923544" cy="374904"/>
          </a:xfrm>
          <a:prstGeom prst="frame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43" name="Elbow Connector 47">
            <a:extLst>
              <a:ext uri="{FF2B5EF4-FFF2-40B4-BE49-F238E27FC236}">
                <a16:creationId xmlns:a16="http://schemas.microsoft.com/office/drawing/2014/main" id="{B1B8093B-1C82-314D-8A6C-09BDD440E7DF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1090483" y="1289304"/>
            <a:ext cx="0" cy="3409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91A9617-CD1C-2449-8A3F-747F9F1DC6A6}"/>
              </a:ext>
            </a:extLst>
          </p:cNvPr>
          <p:cNvSpPr txBox="1"/>
          <p:nvPr/>
        </p:nvSpPr>
        <p:spPr>
          <a:xfrm>
            <a:off x="9251654" y="3072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8858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76824" cy="1325563"/>
          </a:xfrm>
        </p:spPr>
        <p:txBody>
          <a:bodyPr/>
          <a:lstStyle/>
          <a:p>
            <a:pPr algn="ctr"/>
            <a:r>
              <a:rPr lang="en-US" dirty="0"/>
              <a:t>Public Dashboard</a:t>
            </a:r>
            <a:br>
              <a:rPr lang="en-US" dirty="0"/>
            </a:br>
            <a:r>
              <a:rPr lang="en-US" dirty="0"/>
              <a:t>(Experimental)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510136" y="1970100"/>
            <a:ext cx="62294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Pre-generated dashboards with visualizations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users to query underlying models and visualize results using charts, graphs,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Users can share results outside of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20CA0-B090-6544-B771-81D0778FF907}"/>
              </a:ext>
            </a:extLst>
          </p:cNvPr>
          <p:cNvSpPr txBox="1"/>
          <p:nvPr/>
        </p:nvSpPr>
        <p:spPr>
          <a:xfrm>
            <a:off x="6580653" y="4568597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cxnSp>
        <p:nvCxnSpPr>
          <p:cNvPr id="23" name="Elbow Connector 85">
            <a:extLst>
              <a:ext uri="{FF2B5EF4-FFF2-40B4-BE49-F238E27FC236}">
                <a16:creationId xmlns:a16="http://schemas.microsoft.com/office/drawing/2014/main" id="{3FDB1804-6AF6-FB40-AB57-66102A383EE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9807669" y="3407883"/>
            <a:ext cx="1" cy="38283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25B73A3-0715-504E-9C34-2EC11B1D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97" y="3790715"/>
            <a:ext cx="930345" cy="930345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EDCFD84-5AF8-0043-9EEC-48D69F05E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8669" y="5023243"/>
            <a:ext cx="1638000" cy="1537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D6C5B-1902-7A49-AC3A-353F75E3FEFF}"/>
              </a:ext>
            </a:extLst>
          </p:cNvPr>
          <p:cNvSpPr txBox="1"/>
          <p:nvPr/>
        </p:nvSpPr>
        <p:spPr>
          <a:xfrm>
            <a:off x="10218062" y="5488413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27" name="Elbow Connector 97">
            <a:extLst>
              <a:ext uri="{FF2B5EF4-FFF2-40B4-BE49-F238E27FC236}">
                <a16:creationId xmlns:a16="http://schemas.microsoft.com/office/drawing/2014/main" id="{1566F3CB-2E97-AC4B-B228-2F7C13B6CF4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807669" y="4721060"/>
            <a:ext cx="1" cy="42013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84CA573-7A4E-A048-83C3-100206647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293" y="5023243"/>
            <a:ext cx="1522800" cy="1522800"/>
          </a:xfrm>
          <a:prstGeom prst="rect">
            <a:avLst/>
          </a:prstGeom>
        </p:spPr>
      </p:pic>
      <p:cxnSp>
        <p:nvCxnSpPr>
          <p:cNvPr id="29" name="Elbow Connector 69">
            <a:extLst>
              <a:ext uri="{FF2B5EF4-FFF2-40B4-BE49-F238E27FC236}">
                <a16:creationId xmlns:a16="http://schemas.microsoft.com/office/drawing/2014/main" id="{364E7E89-DE45-5748-8441-9959CF8F9E7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296093" y="5784643"/>
            <a:ext cx="960985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23D04A-833F-974B-B486-F532CCCB7C21}"/>
              </a:ext>
            </a:extLst>
          </p:cNvPr>
          <p:cNvSpPr txBox="1"/>
          <p:nvPr/>
        </p:nvSpPr>
        <p:spPr>
          <a:xfrm>
            <a:off x="6786990" y="1785434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94380E-0651-8A44-8663-9027AEB7FF1A}"/>
              </a:ext>
            </a:extLst>
          </p:cNvPr>
          <p:cNvSpPr txBox="1"/>
          <p:nvPr/>
        </p:nvSpPr>
        <p:spPr>
          <a:xfrm>
            <a:off x="10255376" y="3951659"/>
            <a:ext cx="15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pic>
        <p:nvPicPr>
          <p:cNvPr id="16" name="Graphic 15" descr="Rocket">
            <a:extLst>
              <a:ext uri="{FF2B5EF4-FFF2-40B4-BE49-F238E27FC236}">
                <a16:creationId xmlns:a16="http://schemas.microsoft.com/office/drawing/2014/main" id="{1B7CC70F-8B23-8349-AF62-5534E38C6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3220" y="4961779"/>
            <a:ext cx="685008" cy="6850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CD2A94-D9CA-F344-BCF9-4EBCA926A613}"/>
              </a:ext>
            </a:extLst>
          </p:cNvPr>
          <p:cNvSpPr/>
          <p:nvPr/>
        </p:nvSpPr>
        <p:spPr>
          <a:xfrm>
            <a:off x="1283741" y="5304034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Launching in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FEB0EC-93BD-EE46-B409-DC5B05F9FCAF}"/>
              </a:ext>
            </a:extLst>
          </p:cNvPr>
          <p:cNvSpPr/>
          <p:nvPr/>
        </p:nvSpPr>
        <p:spPr>
          <a:xfrm>
            <a:off x="1042505" y="5989042"/>
            <a:ext cx="3774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9"/>
              </a:rPr>
              <a:t>https://</a:t>
            </a:r>
            <a:r>
              <a:rPr lang="en-CA" dirty="0" err="1">
                <a:hlinkClick r:id="rId9"/>
              </a:rPr>
              <a:t>dashboard.stage.riskprofiler.ca</a:t>
            </a:r>
            <a:endParaRPr lang="en-CA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32A0831-974A-BB4A-96AB-8A0F09BF2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5278" y="330127"/>
            <a:ext cx="4079136" cy="2992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34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ity&#10;&#10;Description automatically generated with medium confidence">
            <a:extLst>
              <a:ext uri="{FF2B5EF4-FFF2-40B4-BE49-F238E27FC236}">
                <a16:creationId xmlns:a16="http://schemas.microsoft.com/office/drawing/2014/main" id="{05310047-9B95-164F-B681-E9133F13A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" r="780" b="1297"/>
          <a:stretch/>
        </p:blipFill>
        <p:spPr>
          <a:xfrm>
            <a:off x="6230982" y="427870"/>
            <a:ext cx="3420252" cy="206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2292" cy="1325563"/>
          </a:xfrm>
        </p:spPr>
        <p:txBody>
          <a:bodyPr/>
          <a:lstStyle/>
          <a:p>
            <a:r>
              <a:rPr lang="en-US" dirty="0" err="1"/>
              <a:t>RiskProfiler.ca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838200" y="1504930"/>
            <a:ext cx="5432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Currently in design phase!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Purpose-built web application for Emergency planners/managers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High-level overview of hazard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Interactive maps and graphic visualizations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20CA0-B090-6544-B771-81D0778FF907}"/>
              </a:ext>
            </a:extLst>
          </p:cNvPr>
          <p:cNvSpPr txBox="1"/>
          <p:nvPr/>
        </p:nvSpPr>
        <p:spPr>
          <a:xfrm>
            <a:off x="6752168" y="4589714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cxnSp>
        <p:nvCxnSpPr>
          <p:cNvPr id="23" name="Elbow Connector 85">
            <a:extLst>
              <a:ext uri="{FF2B5EF4-FFF2-40B4-BE49-F238E27FC236}">
                <a16:creationId xmlns:a16="http://schemas.microsoft.com/office/drawing/2014/main" id="{3FDB1804-6AF6-FB40-AB57-66102A383EE8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H="1" flipV="1">
            <a:off x="9977412" y="2688917"/>
            <a:ext cx="1" cy="104210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EDCFD84-5AF8-0043-9EEC-48D69F05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0184" y="5044360"/>
            <a:ext cx="1638000" cy="1537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D6C5B-1902-7A49-AC3A-353F75E3FEFF}"/>
              </a:ext>
            </a:extLst>
          </p:cNvPr>
          <p:cNvSpPr txBox="1"/>
          <p:nvPr/>
        </p:nvSpPr>
        <p:spPr>
          <a:xfrm>
            <a:off x="10389577" y="5509530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27" name="Elbow Connector 97">
            <a:extLst>
              <a:ext uri="{FF2B5EF4-FFF2-40B4-BE49-F238E27FC236}">
                <a16:creationId xmlns:a16="http://schemas.microsoft.com/office/drawing/2014/main" id="{1566F3CB-2E97-AC4B-B228-2F7C13B6CF4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977413" y="4661366"/>
            <a:ext cx="0" cy="52023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84CA573-7A4E-A048-83C3-1002066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08" y="5044360"/>
            <a:ext cx="1522800" cy="1522800"/>
          </a:xfrm>
          <a:prstGeom prst="rect">
            <a:avLst/>
          </a:prstGeom>
        </p:spPr>
      </p:pic>
      <p:cxnSp>
        <p:nvCxnSpPr>
          <p:cNvPr id="29" name="Elbow Connector 69">
            <a:extLst>
              <a:ext uri="{FF2B5EF4-FFF2-40B4-BE49-F238E27FC236}">
                <a16:creationId xmlns:a16="http://schemas.microsoft.com/office/drawing/2014/main" id="{364E7E89-DE45-5748-8441-9959CF8F9E79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467608" y="5805760"/>
            <a:ext cx="692576" cy="756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C3048A5-A34F-6549-87A0-BB3952844CC1}"/>
              </a:ext>
            </a:extLst>
          </p:cNvPr>
          <p:cNvSpPr/>
          <p:nvPr/>
        </p:nvSpPr>
        <p:spPr>
          <a:xfrm>
            <a:off x="9516580" y="2994260"/>
            <a:ext cx="926005" cy="5133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OGC API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94380E-0651-8A44-8663-9027AEB7FF1A}"/>
              </a:ext>
            </a:extLst>
          </p:cNvPr>
          <p:cNvSpPr txBox="1"/>
          <p:nvPr/>
        </p:nvSpPr>
        <p:spPr>
          <a:xfrm>
            <a:off x="10426891" y="3972776"/>
            <a:ext cx="15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870C3-CFF3-A349-B055-0A395D8BA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240" y="3731021"/>
            <a:ext cx="930345" cy="930345"/>
          </a:xfrm>
          <a:prstGeom prst="rect">
            <a:avLst/>
          </a:prstGeom>
        </p:spPr>
      </p:pic>
      <p:pic>
        <p:nvPicPr>
          <p:cNvPr id="17" name="Graphic 16" descr="Rocket">
            <a:extLst>
              <a:ext uri="{FF2B5EF4-FFF2-40B4-BE49-F238E27FC236}">
                <a16:creationId xmlns:a16="http://schemas.microsoft.com/office/drawing/2014/main" id="{ECEF3CC6-0D7C-504C-88CA-EFD74E7E6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3220" y="4961779"/>
            <a:ext cx="685008" cy="685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6E0D6E-CF34-B242-9D75-CD27EF1DEAD0}"/>
              </a:ext>
            </a:extLst>
          </p:cNvPr>
          <p:cNvSpPr/>
          <p:nvPr/>
        </p:nvSpPr>
        <p:spPr>
          <a:xfrm>
            <a:off x="1283741" y="5304034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Launching in 2021</a:t>
            </a:r>
          </a:p>
        </p:txBody>
      </p:sp>
      <p:pic>
        <p:nvPicPr>
          <p:cNvPr id="20" name="Picture 19" descr="Graphical user interface, website, map&#10;&#10;Description automatically generated">
            <a:extLst>
              <a:ext uri="{FF2B5EF4-FFF2-40B4-BE49-F238E27FC236}">
                <a16:creationId xmlns:a16="http://schemas.microsoft.com/office/drawing/2014/main" id="{B433514A-5EF7-6E49-83BF-87CA69BBA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1925" y="2279210"/>
            <a:ext cx="2582990" cy="1808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Graphical user interface, application, Teams, map&#10;&#10;Description automatically generated">
            <a:extLst>
              <a:ext uri="{FF2B5EF4-FFF2-40B4-BE49-F238E27FC236}">
                <a16:creationId xmlns:a16="http://schemas.microsoft.com/office/drawing/2014/main" id="{65702D57-9CC0-0446-B3AD-417614AC2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3840" y="268300"/>
            <a:ext cx="3447144" cy="2420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78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2292" cy="1325563"/>
          </a:xfrm>
        </p:spPr>
        <p:txBody>
          <a:bodyPr/>
          <a:lstStyle/>
          <a:p>
            <a:r>
              <a:rPr lang="en-US" dirty="0"/>
              <a:t>API’s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838199" y="1504930"/>
            <a:ext cx="6027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OGC API’s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Features (w/ CQL-JSON)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Records (prototyping)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developer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Elasticsearch API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non-spatial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dashboard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ESRI REST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Traditional GIS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Hosted by FGP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20CA0-B090-6544-B771-81D0778FF907}"/>
              </a:ext>
            </a:extLst>
          </p:cNvPr>
          <p:cNvSpPr txBox="1"/>
          <p:nvPr/>
        </p:nvSpPr>
        <p:spPr>
          <a:xfrm>
            <a:off x="4770963" y="4589714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cxnSp>
        <p:nvCxnSpPr>
          <p:cNvPr id="23" name="Elbow Connector 85">
            <a:extLst>
              <a:ext uri="{FF2B5EF4-FFF2-40B4-BE49-F238E27FC236}">
                <a16:creationId xmlns:a16="http://schemas.microsoft.com/office/drawing/2014/main" id="{3FDB1804-6AF6-FB40-AB57-66102A383EE8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rot="5400000" flipH="1" flipV="1">
            <a:off x="8003441" y="2952071"/>
            <a:ext cx="732966" cy="74743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EDCFD84-5AF8-0043-9EEC-48D69F05E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79" y="5044360"/>
            <a:ext cx="1638000" cy="1537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D6C5B-1902-7A49-AC3A-353F75E3FEFF}"/>
              </a:ext>
            </a:extLst>
          </p:cNvPr>
          <p:cNvSpPr txBox="1"/>
          <p:nvPr/>
        </p:nvSpPr>
        <p:spPr>
          <a:xfrm>
            <a:off x="8507263" y="5344095"/>
            <a:ext cx="137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OpenDRR Spatial Database</a:t>
            </a:r>
          </a:p>
        </p:txBody>
      </p:sp>
      <p:cxnSp>
        <p:nvCxnSpPr>
          <p:cNvPr id="27" name="Elbow Connector 97">
            <a:extLst>
              <a:ext uri="{FF2B5EF4-FFF2-40B4-BE49-F238E27FC236}">
                <a16:creationId xmlns:a16="http://schemas.microsoft.com/office/drawing/2014/main" id="{1566F3CB-2E97-AC4B-B228-2F7C13B6CF4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996208" y="4622615"/>
            <a:ext cx="0" cy="55898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84CA573-7A4E-A048-83C3-100206647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603" y="5044360"/>
            <a:ext cx="1522800" cy="1522800"/>
          </a:xfrm>
          <a:prstGeom prst="rect">
            <a:avLst/>
          </a:prstGeom>
        </p:spPr>
      </p:pic>
      <p:cxnSp>
        <p:nvCxnSpPr>
          <p:cNvPr id="29" name="Elbow Connector 69">
            <a:extLst>
              <a:ext uri="{FF2B5EF4-FFF2-40B4-BE49-F238E27FC236}">
                <a16:creationId xmlns:a16="http://schemas.microsoft.com/office/drawing/2014/main" id="{364E7E89-DE45-5748-8441-9959CF8F9E79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6486403" y="5805760"/>
            <a:ext cx="692576" cy="756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C3048A5-A34F-6549-87A0-BB3952844CC1}"/>
              </a:ext>
            </a:extLst>
          </p:cNvPr>
          <p:cNvSpPr/>
          <p:nvPr/>
        </p:nvSpPr>
        <p:spPr>
          <a:xfrm>
            <a:off x="6391164" y="2445961"/>
            <a:ext cx="1440000" cy="5133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OGC API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870C3-CFF3-A349-B055-0A395D8BA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035" y="3692270"/>
            <a:ext cx="930345" cy="93034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4C7FDD-6942-F94B-991F-6C25819DF1B9}"/>
              </a:ext>
            </a:extLst>
          </p:cNvPr>
          <p:cNvSpPr/>
          <p:nvPr/>
        </p:nvSpPr>
        <p:spPr>
          <a:xfrm>
            <a:off x="8023640" y="2445961"/>
            <a:ext cx="1440000" cy="5133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ES API</a:t>
            </a:r>
          </a:p>
        </p:txBody>
      </p:sp>
      <p:pic>
        <p:nvPicPr>
          <p:cNvPr id="21" name="Graphic 20" descr="Database">
            <a:extLst>
              <a:ext uri="{FF2B5EF4-FFF2-40B4-BE49-F238E27FC236}">
                <a16:creationId xmlns:a16="http://schemas.microsoft.com/office/drawing/2014/main" id="{F996F18E-1E78-CF45-8B90-60FD50286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372" y="5029238"/>
            <a:ext cx="1638000" cy="1537922"/>
          </a:xfrm>
          <a:prstGeom prst="rect">
            <a:avLst/>
          </a:prstGeom>
        </p:spPr>
      </p:pic>
      <p:pic>
        <p:nvPicPr>
          <p:cNvPr id="1026" name="Picture 2" descr="QGIS Python Plugins Repository">
            <a:extLst>
              <a:ext uri="{FF2B5EF4-FFF2-40B4-BE49-F238E27FC236}">
                <a16:creationId xmlns:a16="http://schemas.microsoft.com/office/drawing/2014/main" id="{E4C75259-BFC6-AF48-9A66-ECE9C62E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910" y="3640546"/>
            <a:ext cx="1033792" cy="10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94380E-0651-8A44-8663-9027AEB7FF1A}"/>
              </a:ext>
            </a:extLst>
          </p:cNvPr>
          <p:cNvSpPr txBox="1"/>
          <p:nvPr/>
        </p:nvSpPr>
        <p:spPr>
          <a:xfrm>
            <a:off x="8127079" y="4273576"/>
            <a:ext cx="1529038" cy="369332"/>
          </a:xfrm>
          <a:prstGeom prst="rect">
            <a:avLst/>
          </a:prstGeom>
          <a:solidFill>
            <a:srgbClr val="FFA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Elasticsearch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074E1-894C-6341-8EE3-3D7E86784E1D}"/>
              </a:ext>
            </a:extLst>
          </p:cNvPr>
          <p:cNvSpPr txBox="1"/>
          <p:nvPr/>
        </p:nvSpPr>
        <p:spPr>
          <a:xfrm>
            <a:off x="10436937" y="4273576"/>
            <a:ext cx="1519531" cy="369332"/>
          </a:xfrm>
          <a:prstGeom prst="rect">
            <a:avLst/>
          </a:prstGeom>
          <a:solidFill>
            <a:srgbClr val="60BB3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ArcGIS 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680082C-7EDD-764A-A785-750609A7869F}"/>
              </a:ext>
            </a:extLst>
          </p:cNvPr>
          <p:cNvSpPr/>
          <p:nvPr/>
        </p:nvSpPr>
        <p:spPr>
          <a:xfrm>
            <a:off x="9656117" y="2445961"/>
            <a:ext cx="1440000" cy="5133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ESRI REST</a:t>
            </a:r>
          </a:p>
        </p:txBody>
      </p:sp>
      <p:cxnSp>
        <p:nvCxnSpPr>
          <p:cNvPr id="30" name="Elbow Connector 85">
            <a:extLst>
              <a:ext uri="{FF2B5EF4-FFF2-40B4-BE49-F238E27FC236}">
                <a16:creationId xmlns:a16="http://schemas.microsoft.com/office/drawing/2014/main" id="{37701429-D36C-4046-9FC1-299BB1301048}"/>
              </a:ext>
            </a:extLst>
          </p:cNvPr>
          <p:cNvCxnSpPr>
            <a:cxnSpLocks/>
            <a:stCxn id="19" idx="0"/>
            <a:endCxn id="40" idx="2"/>
          </p:cNvCxnSpPr>
          <p:nvPr/>
        </p:nvCxnSpPr>
        <p:spPr>
          <a:xfrm rot="16200000" flipV="1">
            <a:off x="7187203" y="2883265"/>
            <a:ext cx="732966" cy="88504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85">
            <a:extLst>
              <a:ext uri="{FF2B5EF4-FFF2-40B4-BE49-F238E27FC236}">
                <a16:creationId xmlns:a16="http://schemas.microsoft.com/office/drawing/2014/main" id="{A66DC626-51D1-2442-9AD8-76C288D24D40}"/>
              </a:ext>
            </a:extLst>
          </p:cNvPr>
          <p:cNvCxnSpPr>
            <a:cxnSpLocks/>
            <a:stCxn id="1026" idx="0"/>
            <a:endCxn id="24" idx="2"/>
          </p:cNvCxnSpPr>
          <p:nvPr/>
        </p:nvCxnSpPr>
        <p:spPr>
          <a:xfrm flipH="1" flipV="1">
            <a:off x="10376117" y="2959304"/>
            <a:ext cx="22689" cy="68124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D03958-52B0-A24B-B734-25765C851D7B}"/>
              </a:ext>
            </a:extLst>
          </p:cNvPr>
          <p:cNvSpPr txBox="1"/>
          <p:nvPr/>
        </p:nvSpPr>
        <p:spPr>
          <a:xfrm>
            <a:off x="10915702" y="5354921"/>
            <a:ext cx="137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Federal Geospatial Platform</a:t>
            </a:r>
          </a:p>
        </p:txBody>
      </p:sp>
      <p:cxnSp>
        <p:nvCxnSpPr>
          <p:cNvPr id="49" name="Elbow Connector 97">
            <a:extLst>
              <a:ext uri="{FF2B5EF4-FFF2-40B4-BE49-F238E27FC236}">
                <a16:creationId xmlns:a16="http://schemas.microsoft.com/office/drawing/2014/main" id="{67A5A448-E613-D449-B4F6-5B49968652CC}"/>
              </a:ext>
            </a:extLst>
          </p:cNvPr>
          <p:cNvCxnSpPr>
            <a:cxnSpLocks/>
          </p:cNvCxnSpPr>
          <p:nvPr/>
        </p:nvCxnSpPr>
        <p:spPr>
          <a:xfrm flipV="1">
            <a:off x="10420758" y="4622610"/>
            <a:ext cx="0" cy="55898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Smart Phone with solid fill">
            <a:extLst>
              <a:ext uri="{FF2B5EF4-FFF2-40B4-BE49-F238E27FC236}">
                <a16:creationId xmlns:a16="http://schemas.microsoft.com/office/drawing/2014/main" id="{B902DC72-E8B6-2A4E-98C0-638EC24A6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5965" y="1217229"/>
            <a:ext cx="780407" cy="780407"/>
          </a:xfrm>
          <a:prstGeom prst="rect">
            <a:avLst/>
          </a:prstGeom>
        </p:spPr>
      </p:pic>
      <p:pic>
        <p:nvPicPr>
          <p:cNvPr id="53" name="Graphic 52" descr="Web design with solid fill">
            <a:extLst>
              <a:ext uri="{FF2B5EF4-FFF2-40B4-BE49-F238E27FC236}">
                <a16:creationId xmlns:a16="http://schemas.microsoft.com/office/drawing/2014/main" id="{74FFA8F4-7B65-924D-AD1E-E309906821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8492" y="971299"/>
            <a:ext cx="1293344" cy="1293344"/>
          </a:xfrm>
          <a:prstGeom prst="rect">
            <a:avLst/>
          </a:prstGeom>
        </p:spPr>
      </p:pic>
      <p:pic>
        <p:nvPicPr>
          <p:cNvPr id="55" name="Graphic 54" descr="Programmer male with solid fill">
            <a:extLst>
              <a:ext uri="{FF2B5EF4-FFF2-40B4-BE49-F238E27FC236}">
                <a16:creationId xmlns:a16="http://schemas.microsoft.com/office/drawing/2014/main" id="{641D785E-E9D6-2546-9080-5299ED856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3438" y="1150232"/>
            <a:ext cx="914400" cy="914400"/>
          </a:xfrm>
          <a:prstGeom prst="rect">
            <a:avLst/>
          </a:prstGeom>
        </p:spPr>
      </p:pic>
      <p:pic>
        <p:nvPicPr>
          <p:cNvPr id="57" name="Graphic 56" descr="Syncing cloud with solid fill">
            <a:extLst>
              <a:ext uri="{FF2B5EF4-FFF2-40B4-BE49-F238E27FC236}">
                <a16:creationId xmlns:a16="http://schemas.microsoft.com/office/drawing/2014/main" id="{A4AB9544-8F0E-564F-8B69-495FF96FBA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21927" y="1075740"/>
            <a:ext cx="1063384" cy="106338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61F4FDB-0763-D047-B55D-D6DBF4D18CED}"/>
              </a:ext>
            </a:extLst>
          </p:cNvPr>
          <p:cNvSpPr txBox="1"/>
          <p:nvPr/>
        </p:nvSpPr>
        <p:spPr>
          <a:xfrm>
            <a:off x="5461145" y="675347"/>
            <a:ext cx="14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Services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2CFB32-B96E-7145-AF0A-A1774DD09679}"/>
              </a:ext>
            </a:extLst>
          </p:cNvPr>
          <p:cNvSpPr txBox="1"/>
          <p:nvPr/>
        </p:nvSpPr>
        <p:spPr>
          <a:xfrm>
            <a:off x="7062459" y="691871"/>
            <a:ext cx="14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0766AF-DFF2-6D4E-A38C-F31E452746CC}"/>
              </a:ext>
            </a:extLst>
          </p:cNvPr>
          <p:cNvSpPr txBox="1"/>
          <p:nvPr/>
        </p:nvSpPr>
        <p:spPr>
          <a:xfrm>
            <a:off x="8441599" y="691871"/>
            <a:ext cx="14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9742FC-CF35-4744-8507-3DB3A887210B}"/>
              </a:ext>
            </a:extLst>
          </p:cNvPr>
          <p:cNvSpPr txBox="1"/>
          <p:nvPr/>
        </p:nvSpPr>
        <p:spPr>
          <a:xfrm>
            <a:off x="10162869" y="675347"/>
            <a:ext cx="14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Apps</a:t>
            </a:r>
          </a:p>
        </p:txBody>
      </p:sp>
    </p:spTree>
    <p:extLst>
      <p:ext uri="{BB962C8B-B14F-4D97-AF65-F5344CB8AC3E}">
        <p14:creationId xmlns:p14="http://schemas.microsoft.com/office/powerpoint/2010/main" val="315888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phic 101" descr="Browser window">
            <a:extLst>
              <a:ext uri="{FF2B5EF4-FFF2-40B4-BE49-F238E27FC236}">
                <a16:creationId xmlns:a16="http://schemas.microsoft.com/office/drawing/2014/main" id="{8652B172-912F-8C4D-A7EC-EC9197191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6709836" y="313721"/>
            <a:ext cx="1472619" cy="134205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EB23D2-612A-3545-9199-F3987568A68C}"/>
              </a:ext>
            </a:extLst>
          </p:cNvPr>
          <p:cNvGrpSpPr/>
          <p:nvPr/>
        </p:nvGrpSpPr>
        <p:grpSpPr>
          <a:xfrm>
            <a:off x="2691071" y="4867570"/>
            <a:ext cx="1472616" cy="1546122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04" name="Graphic 103" descr="Browser window">
              <a:extLst>
                <a:ext uri="{FF2B5EF4-FFF2-40B4-BE49-F238E27FC236}">
                  <a16:creationId xmlns:a16="http://schemas.microsoft.com/office/drawing/2014/main" id="{7A379C47-DAEF-5C4C-8B6E-3E538A85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05" name="Graphic 104" descr="Gears">
              <a:extLst>
                <a:ext uri="{FF2B5EF4-FFF2-40B4-BE49-F238E27FC236}">
                  <a16:creationId xmlns:a16="http://schemas.microsoft.com/office/drawing/2014/main" id="{6D0EA05D-8F30-074D-A8A5-191D2661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6" name="Graphic 105" descr="Playbook">
              <a:extLst>
                <a:ext uri="{FF2B5EF4-FFF2-40B4-BE49-F238E27FC236}">
                  <a16:creationId xmlns:a16="http://schemas.microsoft.com/office/drawing/2014/main" id="{CF6EE4E5-C8D5-AF4B-A837-05BCF5206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00E4349-6A58-664C-B286-DB801C8D4ABC}"/>
              </a:ext>
            </a:extLst>
          </p:cNvPr>
          <p:cNvSpPr txBox="1"/>
          <p:nvPr/>
        </p:nvSpPr>
        <p:spPr>
          <a:xfrm>
            <a:off x="4824372" y="6102361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AA4CDE-FB85-7845-A4DC-787C7E86EAD9}"/>
              </a:ext>
            </a:extLst>
          </p:cNvPr>
          <p:cNvSpPr txBox="1"/>
          <p:nvPr/>
        </p:nvSpPr>
        <p:spPr>
          <a:xfrm>
            <a:off x="2798495" y="6157250"/>
            <a:ext cx="142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4750D3F-B6A5-8B4F-BFDB-0525A77EBBA6}"/>
              </a:ext>
            </a:extLst>
          </p:cNvPr>
          <p:cNvSpPr txBox="1"/>
          <p:nvPr/>
        </p:nvSpPr>
        <p:spPr>
          <a:xfrm>
            <a:off x="6810221" y="228248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pic>
        <p:nvPicPr>
          <p:cNvPr id="111" name="Graphic 110" descr="Browser window">
            <a:extLst>
              <a:ext uri="{FF2B5EF4-FFF2-40B4-BE49-F238E27FC236}">
                <a16:creationId xmlns:a16="http://schemas.microsoft.com/office/drawing/2014/main" id="{52B28938-5B38-354D-B879-6BBCF9A6F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661"/>
          <a:stretch/>
        </p:blipFill>
        <p:spPr>
          <a:xfrm>
            <a:off x="4753383" y="313721"/>
            <a:ext cx="1472618" cy="130088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5083183-4BE0-6345-A916-B28D26C25D24}"/>
              </a:ext>
            </a:extLst>
          </p:cNvPr>
          <p:cNvSpPr txBox="1"/>
          <p:nvPr/>
        </p:nvSpPr>
        <p:spPr>
          <a:xfrm>
            <a:off x="4845625" y="201308"/>
            <a:ext cx="12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pic>
        <p:nvPicPr>
          <p:cNvPr id="115" name="Graphic 114" descr="User">
            <a:extLst>
              <a:ext uri="{FF2B5EF4-FFF2-40B4-BE49-F238E27FC236}">
                <a16:creationId xmlns:a16="http://schemas.microsoft.com/office/drawing/2014/main" id="{31076F85-9884-E54F-9D87-811EEED01F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625" y="3568995"/>
            <a:ext cx="546578" cy="546578"/>
          </a:xfrm>
          <a:prstGeom prst="rect">
            <a:avLst/>
          </a:prstGeom>
        </p:spPr>
      </p:pic>
      <p:pic>
        <p:nvPicPr>
          <p:cNvPr id="116" name="Graphic 115" descr="Male profile">
            <a:extLst>
              <a:ext uri="{FF2B5EF4-FFF2-40B4-BE49-F238E27FC236}">
                <a16:creationId xmlns:a16="http://schemas.microsoft.com/office/drawing/2014/main" id="{901136FB-C22E-5A4E-906F-FB016BBB9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3625" y="3074957"/>
            <a:ext cx="546578" cy="546578"/>
          </a:xfrm>
          <a:prstGeom prst="rect">
            <a:avLst/>
          </a:prstGeom>
        </p:spPr>
      </p:pic>
      <p:pic>
        <p:nvPicPr>
          <p:cNvPr id="118" name="Graphic 117" descr="Female Profile">
            <a:extLst>
              <a:ext uri="{FF2B5EF4-FFF2-40B4-BE49-F238E27FC236}">
                <a16:creationId xmlns:a16="http://schemas.microsoft.com/office/drawing/2014/main" id="{754238AD-D39F-BD48-9A04-107453677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625" y="2576572"/>
            <a:ext cx="546578" cy="54657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C55D0CA-24D2-DB48-B07E-8A676402D5D2}"/>
              </a:ext>
            </a:extLst>
          </p:cNvPr>
          <p:cNvSpPr txBox="1"/>
          <p:nvPr/>
        </p:nvSpPr>
        <p:spPr>
          <a:xfrm>
            <a:off x="1036678" y="2665194"/>
            <a:ext cx="217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Analyst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6278D2-7CFC-C343-A195-E769F470167E}"/>
              </a:ext>
            </a:extLst>
          </p:cNvPr>
          <p:cNvSpPr txBox="1"/>
          <p:nvPr/>
        </p:nvSpPr>
        <p:spPr>
          <a:xfrm>
            <a:off x="1016769" y="3171069"/>
            <a:ext cx="2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Planner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211656-A140-BC4D-A9B5-C3FF32580A87}"/>
              </a:ext>
            </a:extLst>
          </p:cNvPr>
          <p:cNvSpPr txBox="1"/>
          <p:nvPr/>
        </p:nvSpPr>
        <p:spPr>
          <a:xfrm>
            <a:off x="1032375" y="3705233"/>
            <a:ext cx="198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 User</a:t>
            </a:r>
          </a:p>
        </p:txBody>
      </p:sp>
      <p:pic>
        <p:nvPicPr>
          <p:cNvPr id="122" name="Graphic 121" descr="Female Profile">
            <a:extLst>
              <a:ext uri="{FF2B5EF4-FFF2-40B4-BE49-F238E27FC236}">
                <a16:creationId xmlns:a16="http://schemas.microsoft.com/office/drawing/2014/main" id="{7ADE0766-E12F-0749-96D0-B7357FC447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7074" y="5367342"/>
            <a:ext cx="546577" cy="546577"/>
          </a:xfrm>
          <a:prstGeom prst="rect">
            <a:avLst/>
          </a:prstGeom>
        </p:spPr>
      </p:pic>
      <p:pic>
        <p:nvPicPr>
          <p:cNvPr id="123" name="Graphic 122" descr="User">
            <a:extLst>
              <a:ext uri="{FF2B5EF4-FFF2-40B4-BE49-F238E27FC236}">
                <a16:creationId xmlns:a16="http://schemas.microsoft.com/office/drawing/2014/main" id="{F0C9FAC1-0D34-C543-8661-0F21664BB5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3114" y="913343"/>
            <a:ext cx="546578" cy="54657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D4DB556-0FD9-1649-9034-D0CC8E07C9E2}"/>
              </a:ext>
            </a:extLst>
          </p:cNvPr>
          <p:cNvSpPr txBox="1"/>
          <p:nvPr/>
        </p:nvSpPr>
        <p:spPr>
          <a:xfrm>
            <a:off x="6725965" y="2873867"/>
            <a:ext cx="152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Federal Geospatial Platform</a:t>
            </a:r>
          </a:p>
        </p:txBody>
      </p:sp>
      <p:pic>
        <p:nvPicPr>
          <p:cNvPr id="126" name="Graphic 125" descr="User">
            <a:extLst>
              <a:ext uri="{FF2B5EF4-FFF2-40B4-BE49-F238E27FC236}">
                <a16:creationId xmlns:a16="http://schemas.microsoft.com/office/drawing/2014/main" id="{42A013ED-8694-4A4D-8514-8C5AD5B41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3625" y="4041992"/>
            <a:ext cx="546578" cy="54657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428A83CA-982D-A84B-80BF-751B3AC18DE9}"/>
              </a:ext>
            </a:extLst>
          </p:cNvPr>
          <p:cNvSpPr txBox="1"/>
          <p:nvPr/>
        </p:nvSpPr>
        <p:spPr>
          <a:xfrm>
            <a:off x="1032375" y="4178230"/>
            <a:ext cx="186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</a:p>
        </p:txBody>
      </p:sp>
      <p:pic>
        <p:nvPicPr>
          <p:cNvPr id="128" name="Graphic 127" descr="Browser window">
            <a:extLst>
              <a:ext uri="{FF2B5EF4-FFF2-40B4-BE49-F238E27FC236}">
                <a16:creationId xmlns:a16="http://schemas.microsoft.com/office/drawing/2014/main" id="{BEA3DD64-080A-DA40-930A-A4ADA6D9F75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0618" b="9079"/>
          <a:stretch/>
        </p:blipFill>
        <p:spPr>
          <a:xfrm>
            <a:off x="7938654" y="2231025"/>
            <a:ext cx="1472619" cy="1182561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AB468773-FD96-7946-89E7-F50265F8C0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1730" y="2694692"/>
            <a:ext cx="546578" cy="546578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3E3FE7-9BF1-5741-A1A5-F41F8C8E07B9}"/>
              </a:ext>
            </a:extLst>
          </p:cNvPr>
          <p:cNvGrpSpPr/>
          <p:nvPr/>
        </p:nvGrpSpPr>
        <p:grpSpPr>
          <a:xfrm flipH="1">
            <a:off x="6239966" y="5247236"/>
            <a:ext cx="3009388" cy="825934"/>
            <a:chOff x="5223120" y="3845266"/>
            <a:chExt cx="3009388" cy="825934"/>
          </a:xfrm>
        </p:grpSpPr>
        <p:pic>
          <p:nvPicPr>
            <p:cNvPr id="141" name="Graphic 140" descr="Male profile">
              <a:extLst>
                <a:ext uri="{FF2B5EF4-FFF2-40B4-BE49-F238E27FC236}">
                  <a16:creationId xmlns:a16="http://schemas.microsoft.com/office/drawing/2014/main" id="{0DA98617-4366-3545-B326-D3B3A6DD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143" name="Graphic 142" descr="Browser window">
              <a:extLst>
                <a:ext uri="{FF2B5EF4-FFF2-40B4-BE49-F238E27FC236}">
                  <a16:creationId xmlns:a16="http://schemas.microsoft.com/office/drawing/2014/main" id="{5DFC5038-4191-EA40-B009-ED5A2897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149" name="Graphic 148" descr="Browser window">
              <a:extLst>
                <a:ext uri="{FF2B5EF4-FFF2-40B4-BE49-F238E27FC236}">
                  <a16:creationId xmlns:a16="http://schemas.microsoft.com/office/drawing/2014/main" id="{41239129-49FA-BD40-AD57-1884EEF04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98B23CC-F0C8-7C45-AB8B-7A005B299A0C}"/>
                </a:ext>
              </a:extLst>
            </p:cNvPr>
            <p:cNvSpPr txBox="1"/>
            <p:nvPr/>
          </p:nvSpPr>
          <p:spPr>
            <a:xfrm>
              <a:off x="5223120" y="3861910"/>
              <a:ext cx="2014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Download</a:t>
              </a:r>
              <a:endParaRPr lang="en-US" sz="2000" dirty="0"/>
            </a:p>
          </p:txBody>
        </p:sp>
      </p:grpSp>
      <p:pic>
        <p:nvPicPr>
          <p:cNvPr id="152" name="Graphic 151" descr="Browser window">
            <a:extLst>
              <a:ext uri="{FF2B5EF4-FFF2-40B4-BE49-F238E27FC236}">
                <a16:creationId xmlns:a16="http://schemas.microsoft.com/office/drawing/2014/main" id="{F8D8BAD8-4FA1-D541-9F54-29F75E2BB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8454587" y="313721"/>
            <a:ext cx="1472619" cy="134205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ED1837D-3738-5547-B37A-1DD4643378B0}"/>
              </a:ext>
            </a:extLst>
          </p:cNvPr>
          <p:cNvSpPr txBox="1"/>
          <p:nvPr/>
        </p:nvSpPr>
        <p:spPr>
          <a:xfrm>
            <a:off x="8541429" y="18914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343C01-D1F8-174E-A5CE-988AE44BBEAF}"/>
              </a:ext>
            </a:extLst>
          </p:cNvPr>
          <p:cNvSpPr txBox="1"/>
          <p:nvPr/>
        </p:nvSpPr>
        <p:spPr>
          <a:xfrm>
            <a:off x="9047038" y="4250744"/>
            <a:ext cx="268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Cloud Services</a:t>
            </a:r>
          </a:p>
        </p:txBody>
      </p: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124105C3-CA55-EF4E-9E2F-BB0FFFD4103E}"/>
              </a:ext>
            </a:extLst>
          </p:cNvPr>
          <p:cNvCxnSpPr>
            <a:stCxn id="104" idx="3"/>
            <a:endCxn id="164" idx="1"/>
          </p:cNvCxnSpPr>
          <p:nvPr/>
        </p:nvCxnSpPr>
        <p:spPr>
          <a:xfrm>
            <a:off x="4163687" y="5640631"/>
            <a:ext cx="1138150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3F79B9C-6BDD-0045-8C1D-F062A8FE1A67}"/>
              </a:ext>
            </a:extLst>
          </p:cNvPr>
          <p:cNvCxnSpPr>
            <a:cxnSpLocks/>
            <a:stCxn id="164" idx="0"/>
            <a:endCxn id="194" idx="2"/>
          </p:cNvCxnSpPr>
          <p:nvPr/>
        </p:nvCxnSpPr>
        <p:spPr>
          <a:xfrm rot="5400000" flipH="1" flipV="1">
            <a:off x="6880067" y="3307157"/>
            <a:ext cx="755245" cy="2965039"/>
          </a:xfrm>
          <a:prstGeom prst="bentConnector3">
            <a:avLst>
              <a:gd name="adj1" fmla="val 30699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85">
            <a:extLst>
              <a:ext uri="{FF2B5EF4-FFF2-40B4-BE49-F238E27FC236}">
                <a16:creationId xmlns:a16="http://schemas.microsoft.com/office/drawing/2014/main" id="{5CBA16FB-5192-774A-AD15-1B9E73DB2A39}"/>
              </a:ext>
            </a:extLst>
          </p:cNvPr>
          <p:cNvCxnSpPr>
            <a:cxnSpLocks/>
            <a:stCxn id="160" idx="3"/>
            <a:endCxn id="111" idx="2"/>
          </p:cNvCxnSpPr>
          <p:nvPr/>
        </p:nvCxnSpPr>
        <p:spPr>
          <a:xfrm flipV="1">
            <a:off x="4678269" y="1614608"/>
            <a:ext cx="811423" cy="67745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E947319-20F5-E443-BFC6-353171240C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1031" y="1918446"/>
            <a:ext cx="747238" cy="747238"/>
          </a:xfrm>
          <a:prstGeom prst="rect">
            <a:avLst/>
          </a:prstGeom>
        </p:spPr>
      </p:pic>
      <p:pic>
        <p:nvPicPr>
          <p:cNvPr id="161" name="Graphic 160" descr="Database">
            <a:extLst>
              <a:ext uri="{FF2B5EF4-FFF2-40B4-BE49-F238E27FC236}">
                <a16:creationId xmlns:a16="http://schemas.microsoft.com/office/drawing/2014/main" id="{9984C2E2-FEBC-A445-9CBE-C4D7BEFDD0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66746" y="3339766"/>
            <a:ext cx="868775" cy="81569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52F31A5-C328-E84F-A100-1C3D3173F9D8}"/>
              </a:ext>
            </a:extLst>
          </p:cNvPr>
          <p:cNvSpPr txBox="1"/>
          <p:nvPr/>
        </p:nvSpPr>
        <p:spPr>
          <a:xfrm>
            <a:off x="4375255" y="3451873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163" name="Elbow Connector 97">
            <a:extLst>
              <a:ext uri="{FF2B5EF4-FFF2-40B4-BE49-F238E27FC236}">
                <a16:creationId xmlns:a16="http://schemas.microsoft.com/office/drawing/2014/main" id="{CFB9D92A-7656-704F-967F-E71C0FA5B125}"/>
              </a:ext>
            </a:extLst>
          </p:cNvPr>
          <p:cNvCxnSpPr>
            <a:cxnSpLocks/>
            <a:stCxn id="161" idx="0"/>
            <a:endCxn id="160" idx="2"/>
          </p:cNvCxnSpPr>
          <p:nvPr/>
        </p:nvCxnSpPr>
        <p:spPr>
          <a:xfrm flipV="1">
            <a:off x="4301134" y="2665684"/>
            <a:ext cx="3516" cy="67408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EA4B2687-C8EB-4442-967D-4783A601648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1837" y="5167298"/>
            <a:ext cx="946666" cy="946666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E7F9D30-A7A0-DF42-8D78-A1DADE4E9A95}"/>
              </a:ext>
            </a:extLst>
          </p:cNvPr>
          <p:cNvSpPr txBox="1"/>
          <p:nvPr/>
        </p:nvSpPr>
        <p:spPr>
          <a:xfrm>
            <a:off x="4472482" y="2463440"/>
            <a:ext cx="1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67" name="Elbow Connector 69">
            <a:extLst>
              <a:ext uri="{FF2B5EF4-FFF2-40B4-BE49-F238E27FC236}">
                <a16:creationId xmlns:a16="http://schemas.microsoft.com/office/drawing/2014/main" id="{764924FD-4C91-7A49-89FC-AE0EB6B1EBDF}"/>
              </a:ext>
            </a:extLst>
          </p:cNvPr>
          <p:cNvCxnSpPr>
            <a:cxnSpLocks/>
            <a:stCxn id="164" idx="0"/>
            <a:endCxn id="161" idx="2"/>
          </p:cNvCxnSpPr>
          <p:nvPr/>
        </p:nvCxnSpPr>
        <p:spPr>
          <a:xfrm rot="16200000" flipV="1">
            <a:off x="4532234" y="3924362"/>
            <a:ext cx="1011837" cy="1474036"/>
          </a:xfrm>
          <a:prstGeom prst="bentConnector3">
            <a:avLst>
              <a:gd name="adj1" fmla="val 22496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Graphic 168" descr="North America">
            <a:extLst>
              <a:ext uri="{FF2B5EF4-FFF2-40B4-BE49-F238E27FC236}">
                <a16:creationId xmlns:a16="http://schemas.microsoft.com/office/drawing/2014/main" id="{F64FC2D9-4C59-FC4C-9D51-1816C531E6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70297" y="683429"/>
            <a:ext cx="678540" cy="67854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7191A01-AD5D-3442-98F9-D8D533DE09FD}"/>
              </a:ext>
            </a:extLst>
          </p:cNvPr>
          <p:cNvGrpSpPr/>
          <p:nvPr/>
        </p:nvGrpSpPr>
        <p:grpSpPr>
          <a:xfrm>
            <a:off x="10088890" y="391032"/>
            <a:ext cx="1659414" cy="1289785"/>
            <a:chOff x="10345422" y="204202"/>
            <a:chExt cx="1659414" cy="1289785"/>
          </a:xfrm>
        </p:grpSpPr>
        <p:pic>
          <p:nvPicPr>
            <p:cNvPr id="173" name="Graphic 172" descr="Browser window">
              <a:extLst>
                <a:ext uri="{FF2B5EF4-FFF2-40B4-BE49-F238E27FC236}">
                  <a16:creationId xmlns:a16="http://schemas.microsoft.com/office/drawing/2014/main" id="{82B1018A-E162-AE4B-AB13-C4B75EEED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174" name="Graphic 173" descr="Browser window">
              <a:extLst>
                <a:ext uri="{FF2B5EF4-FFF2-40B4-BE49-F238E27FC236}">
                  <a16:creationId xmlns:a16="http://schemas.microsoft.com/office/drawing/2014/main" id="{3C029C5D-EF2B-7D45-8AC0-468788DB3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176" name="Graphic 175" descr="Browser window">
              <a:extLst>
                <a:ext uri="{FF2B5EF4-FFF2-40B4-BE49-F238E27FC236}">
                  <a16:creationId xmlns:a16="http://schemas.microsoft.com/office/drawing/2014/main" id="{2580B51A-71AF-1B4E-B3CD-321156116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9E51677-F70F-FB4C-9471-24D1004E178F}"/>
              </a:ext>
            </a:extLst>
          </p:cNvPr>
          <p:cNvSpPr txBox="1"/>
          <p:nvPr/>
        </p:nvSpPr>
        <p:spPr>
          <a:xfrm>
            <a:off x="9913774" y="18914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178" name="Graphic 177" descr="User">
            <a:extLst>
              <a:ext uri="{FF2B5EF4-FFF2-40B4-BE49-F238E27FC236}">
                <a16:creationId xmlns:a16="http://schemas.microsoft.com/office/drawing/2014/main" id="{6480FEFC-D018-184F-9CD1-2658DEB744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5297" y="909357"/>
            <a:ext cx="546578" cy="546578"/>
          </a:xfrm>
          <a:prstGeom prst="rect">
            <a:avLst/>
          </a:prstGeom>
        </p:spPr>
      </p:pic>
      <p:pic>
        <p:nvPicPr>
          <p:cNvPr id="179" name="Graphic 178" descr="User">
            <a:extLst>
              <a:ext uri="{FF2B5EF4-FFF2-40B4-BE49-F238E27FC236}">
                <a16:creationId xmlns:a16="http://schemas.microsoft.com/office/drawing/2014/main" id="{21689E0F-E8FF-CA47-8180-AB4936B58B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85396" y="843557"/>
            <a:ext cx="546578" cy="546578"/>
          </a:xfrm>
          <a:prstGeom prst="rect">
            <a:avLst/>
          </a:prstGeom>
        </p:spPr>
      </p:pic>
      <p:pic>
        <p:nvPicPr>
          <p:cNvPr id="180" name="Graphic 179" descr="User">
            <a:extLst>
              <a:ext uri="{FF2B5EF4-FFF2-40B4-BE49-F238E27FC236}">
                <a16:creationId xmlns:a16="http://schemas.microsoft.com/office/drawing/2014/main" id="{773021A3-F3EF-6840-A701-F3A3F3ECD2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29594" y="1459828"/>
            <a:ext cx="546578" cy="546578"/>
          </a:xfrm>
          <a:prstGeom prst="rect">
            <a:avLst/>
          </a:prstGeom>
        </p:spPr>
      </p:pic>
      <p:pic>
        <p:nvPicPr>
          <p:cNvPr id="182" name="Graphic 181" descr="Pie chart">
            <a:extLst>
              <a:ext uri="{FF2B5EF4-FFF2-40B4-BE49-F238E27FC236}">
                <a16:creationId xmlns:a16="http://schemas.microsoft.com/office/drawing/2014/main" id="{DB9A21F9-3400-B64E-8DB2-F9BFAD1375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557066" y="760364"/>
            <a:ext cx="372528" cy="372528"/>
          </a:xfrm>
          <a:prstGeom prst="rect">
            <a:avLst/>
          </a:prstGeom>
        </p:spPr>
      </p:pic>
      <p:pic>
        <p:nvPicPr>
          <p:cNvPr id="183" name="Graphic 182" descr="List">
            <a:extLst>
              <a:ext uri="{FF2B5EF4-FFF2-40B4-BE49-F238E27FC236}">
                <a16:creationId xmlns:a16="http://schemas.microsoft.com/office/drawing/2014/main" id="{0046DF0B-0363-6E4C-B02D-639289EBEC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51108" y="827659"/>
            <a:ext cx="624813" cy="624813"/>
          </a:xfrm>
          <a:prstGeom prst="rect">
            <a:avLst/>
          </a:prstGeom>
        </p:spPr>
      </p:pic>
      <p:pic>
        <p:nvPicPr>
          <p:cNvPr id="184" name="Graphic 183" descr="List">
            <a:extLst>
              <a:ext uri="{FF2B5EF4-FFF2-40B4-BE49-F238E27FC236}">
                <a16:creationId xmlns:a16="http://schemas.microsoft.com/office/drawing/2014/main" id="{666BC378-D2B4-6F4A-94EC-4908955E75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37213" y="2577703"/>
            <a:ext cx="624813" cy="624813"/>
          </a:xfrm>
          <a:prstGeom prst="rect">
            <a:avLst/>
          </a:prstGeom>
        </p:spPr>
      </p:pic>
      <p:pic>
        <p:nvPicPr>
          <p:cNvPr id="187" name="Graphic 186" descr="North America">
            <a:extLst>
              <a:ext uri="{FF2B5EF4-FFF2-40B4-BE49-F238E27FC236}">
                <a16:creationId xmlns:a16="http://schemas.microsoft.com/office/drawing/2014/main" id="{94541D71-6243-1947-A01D-DD2EAFA4C3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34249" y="738537"/>
            <a:ext cx="708174" cy="708174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4D8E2D95-2575-B84C-860E-3D648C10BFA4}"/>
              </a:ext>
            </a:extLst>
          </p:cNvPr>
          <p:cNvCxnSpPr>
            <a:cxnSpLocks/>
            <a:stCxn id="128" idx="3"/>
            <a:endCxn id="176" idx="2"/>
          </p:cNvCxnSpPr>
          <p:nvPr/>
        </p:nvCxnSpPr>
        <p:spPr>
          <a:xfrm flipV="1">
            <a:off x="9411273" y="1680817"/>
            <a:ext cx="1310931" cy="114148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50">
            <a:extLst>
              <a:ext uri="{FF2B5EF4-FFF2-40B4-BE49-F238E27FC236}">
                <a16:creationId xmlns:a16="http://schemas.microsoft.com/office/drawing/2014/main" id="{8A1B3A3D-BD8E-154F-9799-4DD27EF77E89}"/>
              </a:ext>
            </a:extLst>
          </p:cNvPr>
          <p:cNvCxnSpPr>
            <a:cxnSpLocks/>
          </p:cNvCxnSpPr>
          <p:nvPr/>
        </p:nvCxnSpPr>
        <p:spPr>
          <a:xfrm flipV="1">
            <a:off x="8983264" y="1576746"/>
            <a:ext cx="0" cy="674816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BBFCC859-65F7-5F41-B0A1-9893DD3C2294}"/>
              </a:ext>
            </a:extLst>
          </p:cNvPr>
          <p:cNvCxnSpPr>
            <a:cxnSpLocks/>
            <a:stCxn id="128" idx="1"/>
          </p:cNvCxnSpPr>
          <p:nvPr/>
        </p:nvCxnSpPr>
        <p:spPr>
          <a:xfrm rot="10800000">
            <a:off x="7461870" y="1739008"/>
            <a:ext cx="476784" cy="1083298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Graphic 193" descr="Syncing cloud">
            <a:extLst>
              <a:ext uri="{FF2B5EF4-FFF2-40B4-BE49-F238E27FC236}">
                <a16:creationId xmlns:a16="http://schemas.microsoft.com/office/drawing/2014/main" id="{800C8477-DAF3-E342-A05F-9BD4B4EC234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05678" y="3542992"/>
            <a:ext cx="869061" cy="869061"/>
          </a:xfrm>
          <a:prstGeom prst="rect">
            <a:avLst/>
          </a:prstGeom>
        </p:spPr>
      </p:pic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B0A2FD4D-425B-CA44-A351-3A99881D3D6A}"/>
              </a:ext>
            </a:extLst>
          </p:cNvPr>
          <p:cNvCxnSpPr>
            <a:cxnSpLocks/>
            <a:stCxn id="194" idx="3"/>
            <a:endCxn id="180" idx="2"/>
          </p:cNvCxnSpPr>
          <p:nvPr/>
        </p:nvCxnSpPr>
        <p:spPr>
          <a:xfrm flipV="1">
            <a:off x="9174739" y="2006406"/>
            <a:ext cx="2028144" cy="197111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4153B767-E1D7-1A44-9D84-B47500462A52}"/>
              </a:ext>
            </a:extLst>
          </p:cNvPr>
          <p:cNvSpPr txBox="1"/>
          <p:nvPr/>
        </p:nvSpPr>
        <p:spPr>
          <a:xfrm>
            <a:off x="10528550" y="3236103"/>
            <a:ext cx="128801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Web Services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4FD1BFE-E758-634C-A29C-BD29AAFA3F8A}"/>
              </a:ext>
            </a:extLst>
          </p:cNvPr>
          <p:cNvSpPr txBox="1"/>
          <p:nvPr/>
        </p:nvSpPr>
        <p:spPr>
          <a:xfrm>
            <a:off x="10212820" y="2166305"/>
            <a:ext cx="927794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Metadata</a:t>
            </a:r>
          </a:p>
          <a:p>
            <a:pPr algn="ctr"/>
            <a:r>
              <a:rPr lang="en-US" sz="1400" dirty="0"/>
              <a:t>Services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82F6002-6083-484C-87C3-212D50A02EA4}"/>
              </a:ext>
            </a:extLst>
          </p:cNvPr>
          <p:cNvSpPr/>
          <p:nvPr/>
        </p:nvSpPr>
        <p:spPr>
          <a:xfrm>
            <a:off x="6839095" y="1375936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cxnSp>
        <p:nvCxnSpPr>
          <p:cNvPr id="200" name="Elbow Connector 199">
            <a:extLst>
              <a:ext uri="{FF2B5EF4-FFF2-40B4-BE49-F238E27FC236}">
                <a16:creationId xmlns:a16="http://schemas.microsoft.com/office/drawing/2014/main" id="{20720268-4206-A443-A916-141B7024B140}"/>
              </a:ext>
            </a:extLst>
          </p:cNvPr>
          <p:cNvCxnSpPr>
            <a:cxnSpLocks/>
            <a:stCxn id="160" idx="1"/>
            <a:endCxn id="95" idx="2"/>
          </p:cNvCxnSpPr>
          <p:nvPr/>
        </p:nvCxnSpPr>
        <p:spPr>
          <a:xfrm rot="10800000">
            <a:off x="3217161" y="1614609"/>
            <a:ext cx="713871" cy="67745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Graphic 201" descr="Male profile">
            <a:extLst>
              <a:ext uri="{FF2B5EF4-FFF2-40B4-BE49-F238E27FC236}">
                <a16:creationId xmlns:a16="http://schemas.microsoft.com/office/drawing/2014/main" id="{AFB58EA1-07B3-664E-8878-01D21BB39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660900" y="919584"/>
            <a:ext cx="546578" cy="546578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460BDE36-166E-0748-A9D6-241B8CB25490}"/>
              </a:ext>
            </a:extLst>
          </p:cNvPr>
          <p:cNvSpPr txBox="1"/>
          <p:nvPr/>
        </p:nvSpPr>
        <p:spPr>
          <a:xfrm>
            <a:off x="7297267" y="5567120"/>
            <a:ext cx="1615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Models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Datasets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Documentation</a:t>
            </a:r>
          </a:p>
        </p:txBody>
      </p:sp>
      <p:cxnSp>
        <p:nvCxnSpPr>
          <p:cNvPr id="204" name="Elbow Connector 150">
            <a:extLst>
              <a:ext uri="{FF2B5EF4-FFF2-40B4-BE49-F238E27FC236}">
                <a16:creationId xmlns:a16="http://schemas.microsoft.com/office/drawing/2014/main" id="{DA37B2D1-388F-344B-972C-BA05AC2062D4}"/>
              </a:ext>
            </a:extLst>
          </p:cNvPr>
          <p:cNvCxnSpPr>
            <a:cxnSpLocks/>
          </p:cNvCxnSpPr>
          <p:nvPr/>
        </p:nvCxnSpPr>
        <p:spPr>
          <a:xfrm flipH="1">
            <a:off x="9990838" y="1376545"/>
            <a:ext cx="402977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28476DA8-8AA8-D244-8253-98DDE26E4C58}"/>
              </a:ext>
            </a:extLst>
          </p:cNvPr>
          <p:cNvSpPr/>
          <p:nvPr/>
        </p:nvSpPr>
        <p:spPr>
          <a:xfrm>
            <a:off x="5228187" y="2092364"/>
            <a:ext cx="546255" cy="35998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OGC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4AA53C-45BA-FB41-9216-08329EF255CB}"/>
              </a:ext>
            </a:extLst>
          </p:cNvPr>
          <p:cNvGrpSpPr/>
          <p:nvPr/>
        </p:nvGrpSpPr>
        <p:grpSpPr>
          <a:xfrm>
            <a:off x="5501314" y="4119427"/>
            <a:ext cx="2001952" cy="696531"/>
            <a:chOff x="5467655" y="3711723"/>
            <a:chExt cx="4732330" cy="1486083"/>
          </a:xfrm>
        </p:grpSpPr>
        <p:pic>
          <p:nvPicPr>
            <p:cNvPr id="81" name="Picture 3" descr="Picture 3">
              <a:extLst>
                <a:ext uri="{FF2B5EF4-FFF2-40B4-BE49-F238E27FC236}">
                  <a16:creationId xmlns:a16="http://schemas.microsoft.com/office/drawing/2014/main" id="{3C949456-92FA-E042-95CA-A749ED39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biLevel thresh="75000"/>
            </a:blip>
            <a:stretch>
              <a:fillRect/>
            </a:stretch>
          </p:blipFill>
          <p:spPr>
            <a:xfrm>
              <a:off x="5467655" y="4440246"/>
              <a:ext cx="741778" cy="7575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2" name="Picture 5" descr="Picture 5">
              <a:extLst>
                <a:ext uri="{FF2B5EF4-FFF2-40B4-BE49-F238E27FC236}">
                  <a16:creationId xmlns:a16="http://schemas.microsoft.com/office/drawing/2014/main" id="{64DD2964-DEA3-9C40-A4E6-1CF4050C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biLevel thresh="75000"/>
            </a:blip>
            <a:stretch>
              <a:fillRect/>
            </a:stretch>
          </p:blipFill>
          <p:spPr>
            <a:xfrm>
              <a:off x="6447315" y="4355524"/>
              <a:ext cx="808590" cy="8422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3" name="Picture 6" descr="Picture 6">
              <a:extLst>
                <a:ext uri="{FF2B5EF4-FFF2-40B4-BE49-F238E27FC236}">
                  <a16:creationId xmlns:a16="http://schemas.microsoft.com/office/drawing/2014/main" id="{D3065557-109B-8047-8C44-600A84599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biLevel thresh="75000"/>
            </a:blip>
            <a:stretch>
              <a:fillRect/>
            </a:stretch>
          </p:blipFill>
          <p:spPr>
            <a:xfrm>
              <a:off x="7532881" y="4351211"/>
              <a:ext cx="812731" cy="84659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4" name="Picture 8" descr="Picture 8">
              <a:extLst>
                <a:ext uri="{FF2B5EF4-FFF2-40B4-BE49-F238E27FC236}">
                  <a16:creationId xmlns:a16="http://schemas.microsoft.com/office/drawing/2014/main" id="{29944CA3-4D1A-1941-A70D-80BB0F29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biLevel thresh="75000"/>
            </a:blip>
            <a:stretch>
              <a:fillRect/>
            </a:stretch>
          </p:blipFill>
          <p:spPr>
            <a:xfrm>
              <a:off x="8472943" y="4348571"/>
              <a:ext cx="815266" cy="84923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5" name="Picture 9" descr="Picture 9">
              <a:extLst>
                <a:ext uri="{FF2B5EF4-FFF2-40B4-BE49-F238E27FC236}">
                  <a16:creationId xmlns:a16="http://schemas.microsoft.com/office/drawing/2014/main" id="{6A2CCC31-659D-8E47-98CF-2C477A7F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biLevel thresh="75000"/>
            </a:blip>
            <a:stretch>
              <a:fillRect/>
            </a:stretch>
          </p:blipFill>
          <p:spPr>
            <a:xfrm>
              <a:off x="9357911" y="4320644"/>
              <a:ext cx="842074" cy="87716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6" name="TextBox 10">
              <a:extLst>
                <a:ext uri="{FF2B5EF4-FFF2-40B4-BE49-F238E27FC236}">
                  <a16:creationId xmlns:a16="http://schemas.microsoft.com/office/drawing/2014/main" id="{36148052-3519-4348-91E9-6234E6676B93}"/>
                </a:ext>
              </a:extLst>
            </p:cNvPr>
            <p:cNvSpPr txBox="1"/>
            <p:nvPr/>
          </p:nvSpPr>
          <p:spPr>
            <a:xfrm>
              <a:off x="5962403" y="3711723"/>
              <a:ext cx="3280084" cy="6566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 sz="3600">
                  <a:solidFill>
                    <a:srgbClr val="E6727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ctr"/>
              <a:r>
                <a:rPr sz="1400" dirty="0">
                  <a:solidFill>
                    <a:schemeClr val="tx1"/>
                  </a:solidFill>
                </a:rPr>
                <a:t>Risk Indicators</a:t>
              </a:r>
            </a:p>
          </p:txBody>
        </p:sp>
      </p:grpSp>
      <p:pic>
        <p:nvPicPr>
          <p:cNvPr id="95" name="Graphic 94" descr="Browser window">
            <a:extLst>
              <a:ext uri="{FF2B5EF4-FFF2-40B4-BE49-F238E27FC236}">
                <a16:creationId xmlns:a16="http://schemas.microsoft.com/office/drawing/2014/main" id="{F4A999D2-FDF8-994F-853A-33173D84D99B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 b="11661"/>
          <a:stretch/>
        </p:blipFill>
        <p:spPr>
          <a:xfrm>
            <a:off x="2480851" y="313721"/>
            <a:ext cx="1472618" cy="130088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1C9BB36-C3AB-C548-B21F-D3C312BBB217}"/>
              </a:ext>
            </a:extLst>
          </p:cNvPr>
          <p:cNvSpPr txBox="1"/>
          <p:nvPr/>
        </p:nvSpPr>
        <p:spPr>
          <a:xfrm>
            <a:off x="2548797" y="226233"/>
            <a:ext cx="123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</a:t>
            </a:r>
          </a:p>
        </p:txBody>
      </p:sp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425567B5-B2B3-5049-9D0D-63A5D98CD27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144735" y="827247"/>
            <a:ext cx="624813" cy="624813"/>
          </a:xfrm>
          <a:prstGeom prst="rect">
            <a:avLst/>
          </a:prstGeom>
        </p:spPr>
      </p:pic>
      <p:cxnSp>
        <p:nvCxnSpPr>
          <p:cNvPr id="165" name="Elbow Connector 150">
            <a:extLst>
              <a:ext uri="{FF2B5EF4-FFF2-40B4-BE49-F238E27FC236}">
                <a16:creationId xmlns:a16="http://schemas.microsoft.com/office/drawing/2014/main" id="{BEA3D1AA-306B-E145-A898-FA1DCC12EC9F}"/>
              </a:ext>
            </a:extLst>
          </p:cNvPr>
          <p:cNvCxnSpPr>
            <a:cxnSpLocks/>
          </p:cNvCxnSpPr>
          <p:nvPr/>
        </p:nvCxnSpPr>
        <p:spPr>
          <a:xfrm flipV="1">
            <a:off x="8740209" y="3339767"/>
            <a:ext cx="0" cy="34433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AD88B59-C37F-A44B-B257-686608758632}"/>
              </a:ext>
            </a:extLst>
          </p:cNvPr>
          <p:cNvSpPr txBox="1"/>
          <p:nvPr/>
        </p:nvSpPr>
        <p:spPr>
          <a:xfrm>
            <a:off x="9212381" y="4530112"/>
            <a:ext cx="1615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Standards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Best of breed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25826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untain-landscape-2031539_1920.jpg" descr="mountain-landscape-2031539_1920.jpg">
            <a:extLst>
              <a:ext uri="{FF2B5EF4-FFF2-40B4-BE49-F238E27FC236}">
                <a16:creationId xmlns:a16="http://schemas.microsoft.com/office/drawing/2014/main" id="{F81C7EA3-82E8-474D-BE76-6062C728AE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510"/>
          </a:blip>
          <a:srcRect l="46" r="46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07D5D-0A89-9B40-9A09-8528AC05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D0FC6-62AB-6F44-8A1A-E9611DD6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Reach me at: </a:t>
            </a:r>
            <a:r>
              <a:rPr lang="en-US" dirty="0">
                <a:hlinkClick r:id="rId3"/>
              </a:rPr>
              <a:t>joost.vanulden@canada.ca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us at: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https://github.com/OpenDRR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7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8F73-9E6B-AD4A-AFC4-8C1963AB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Stated objective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795C-2EBD-A548-9DFF-3766DE683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dirty="0"/>
              <a:t>“The OpenDRR platform aims to </a:t>
            </a:r>
            <a:r>
              <a:rPr lang="en-CA" sz="1800" b="1" dirty="0"/>
              <a:t>provide tools </a:t>
            </a:r>
            <a:r>
              <a:rPr lang="en-CA" sz="1800" dirty="0"/>
              <a:t>to investigate, assess, and mitigate natural disasters for policy makers, risk analysts, private and public institutions, and citizens to </a:t>
            </a:r>
            <a:r>
              <a:rPr lang="en-CA" sz="1800" b="1" dirty="0"/>
              <a:t>facilitate decision-making </a:t>
            </a:r>
            <a:r>
              <a:rPr lang="en-CA" sz="1800" dirty="0"/>
              <a:t>prior to a crisis.”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ountain-landscape-2031539_1920.jpg" descr="mountain-landscape-2031539_1920.jpg">
            <a:extLst>
              <a:ext uri="{FF2B5EF4-FFF2-40B4-BE49-F238E27FC236}">
                <a16:creationId xmlns:a16="http://schemas.microsoft.com/office/drawing/2014/main" id="{0448BD8A-3A62-6C4C-BA7A-215A4321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5" r="22935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003BD-0B4A-E14B-B43E-C33B7D19A9BF}"/>
              </a:ext>
            </a:extLst>
          </p:cNvPr>
          <p:cNvSpPr txBox="1"/>
          <p:nvPr/>
        </p:nvSpPr>
        <p:spPr>
          <a:xfrm>
            <a:off x="358504" y="6320509"/>
            <a:ext cx="1014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Requirements compiled by Minerva: https://</a:t>
            </a:r>
            <a:r>
              <a:rPr lang="en-CA" i="1" dirty="0" err="1"/>
              <a:t>opendrr.github.io</a:t>
            </a:r>
            <a:r>
              <a:rPr lang="en-CA" i="1" dirty="0"/>
              <a:t>/documentation/docs/</a:t>
            </a:r>
            <a:r>
              <a:rPr lang="en-CA" i="1" dirty="0" err="1"/>
              <a:t>opendrr-platform.html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48159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FBD06-61D4-274D-898C-6A28D9D2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447176" cy="1461778"/>
          </a:xfrm>
        </p:spPr>
        <p:txBody>
          <a:bodyPr>
            <a:normAutofit/>
          </a:bodyPr>
          <a:lstStyle/>
          <a:p>
            <a:r>
              <a:rPr lang="en-US" sz="4000" dirty="0"/>
              <a:t>Motivation – Policy on Service and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2CFB-9EBF-F845-85A6-A3D2705B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/>
              <a:t>Principles:</a:t>
            </a:r>
          </a:p>
          <a:p>
            <a:r>
              <a:rPr lang="en-CA" sz="2000"/>
              <a:t>design with users</a:t>
            </a:r>
          </a:p>
          <a:p>
            <a:r>
              <a:rPr lang="en-CA" sz="2000"/>
              <a:t>iterate and improve frequently</a:t>
            </a:r>
          </a:p>
          <a:p>
            <a:r>
              <a:rPr lang="en-CA" sz="2000"/>
              <a:t>work in the open by default</a:t>
            </a:r>
          </a:p>
          <a:p>
            <a:r>
              <a:rPr lang="en-CA" sz="2000"/>
              <a:t>use open standards and solutions</a:t>
            </a:r>
          </a:p>
          <a:p>
            <a:r>
              <a:rPr lang="en-CA" sz="2000"/>
              <a:t>collaborate widely</a:t>
            </a:r>
          </a:p>
          <a:p>
            <a:endParaRPr lang="en-CA" sz="2000"/>
          </a:p>
          <a:p>
            <a:pPr marL="0" indent="0">
              <a:buNone/>
            </a:pPr>
            <a:r>
              <a:rPr lang="en-CA" sz="2000" b="1" i="1"/>
              <a:t>There are protocols and workflows to facilitate this!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Internet Of Things">
            <a:extLst>
              <a:ext uri="{FF2B5EF4-FFF2-40B4-BE49-F238E27FC236}">
                <a16:creationId xmlns:a16="http://schemas.microsoft.com/office/drawing/2014/main" id="{B977CA98-1435-BB40-88D8-40D68588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pic>
        <p:nvPicPr>
          <p:cNvPr id="8" name="Graphic 7" descr="Cycle with people">
            <a:extLst>
              <a:ext uri="{FF2B5EF4-FFF2-40B4-BE49-F238E27FC236}">
                <a16:creationId xmlns:a16="http://schemas.microsoft.com/office/drawing/2014/main" id="{E104D613-7570-8646-8437-93D829355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9139" y="863521"/>
            <a:ext cx="1632381" cy="1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BD06-61D4-274D-898C-6A28D9D2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Open Science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2CFB-9EBF-F845-85A6-A3D2705B1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21010" cy="41272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To make Canadian science open to all, maximizing benefits for the well-being, health and economy of our country.</a:t>
            </a:r>
          </a:p>
          <a:p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15617-5DE8-6245-BFBD-8E4C9D99201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</a:rPr>
              <a:t> </a:t>
            </a:r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43E6B27-C901-D34C-8EA1-A7244B85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17" y="1825625"/>
            <a:ext cx="3192720" cy="412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0FD55-5AFD-F64D-9A8F-3EE8DE41B1CB}"/>
              </a:ext>
            </a:extLst>
          </p:cNvPr>
          <p:cNvSpPr/>
          <p:nvPr/>
        </p:nvSpPr>
        <p:spPr>
          <a:xfrm>
            <a:off x="838200" y="5441491"/>
            <a:ext cx="75650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i="1" dirty="0"/>
              <a:t>Deadline is 2022-2023 for all GC scientific articles and publications to be “open” by default.</a:t>
            </a:r>
          </a:p>
        </p:txBody>
      </p:sp>
    </p:spTree>
    <p:extLst>
      <p:ext uri="{BB962C8B-B14F-4D97-AF65-F5344CB8AC3E}">
        <p14:creationId xmlns:p14="http://schemas.microsoft.com/office/powerpoint/2010/main" val="237718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BC09C3-2016-C942-8137-F95A1EFD1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85"/>
          <a:stretch/>
        </p:blipFill>
        <p:spPr>
          <a:xfrm>
            <a:off x="1537678" y="301139"/>
            <a:ext cx="9116644" cy="58596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939405-C9CF-D643-81DD-8A534D93CBFD}"/>
              </a:ext>
            </a:extLst>
          </p:cNvPr>
          <p:cNvSpPr/>
          <p:nvPr/>
        </p:nvSpPr>
        <p:spPr>
          <a:xfrm>
            <a:off x="822960" y="6402973"/>
            <a:ext cx="11075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solidFill>
                  <a:srgbClr val="111111"/>
                </a:solidFill>
                <a:latin typeface="Roboto"/>
              </a:rPr>
              <a:t>Promoting openness at different stages of the research process (from https://www. </a:t>
            </a:r>
            <a:r>
              <a:rPr lang="en-CA" sz="1400" dirty="0" err="1">
                <a:solidFill>
                  <a:srgbClr val="111111"/>
                </a:solidFill>
                <a:latin typeface="Roboto"/>
              </a:rPr>
              <a:t>fosteropenscience.eu</a:t>
            </a:r>
            <a:r>
              <a:rPr lang="en-CA" sz="1400" dirty="0">
                <a:solidFill>
                  <a:srgbClr val="111111"/>
                </a:solidFill>
                <a:latin typeface="Roboto"/>
              </a:rPr>
              <a:t>)</a:t>
            </a:r>
            <a:endParaRPr lang="en-CA" sz="1400" b="0" i="0" u="none" strike="noStrike" dirty="0">
              <a:solidFill>
                <a:srgbClr val="11111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5131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5D0-1618-A944-B1B0-6D774E93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Users*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89A0274-7DA0-8A43-8CAF-A7D78CEBF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893" y="4742449"/>
            <a:ext cx="1451976" cy="1451976"/>
          </a:xfrm>
          <a:prstGeom prst="rect">
            <a:avLst/>
          </a:prstGeom>
        </p:spPr>
      </p:pic>
      <p:pic>
        <p:nvPicPr>
          <p:cNvPr id="5" name="Graphic 4" descr="Male profile">
            <a:extLst>
              <a:ext uri="{FF2B5EF4-FFF2-40B4-BE49-F238E27FC236}">
                <a16:creationId xmlns:a16="http://schemas.microsoft.com/office/drawing/2014/main" id="{FCF51F9C-D607-0E4B-9411-9DCBB11BB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4" y="3279610"/>
            <a:ext cx="1451977" cy="1451977"/>
          </a:xfrm>
          <a:prstGeom prst="rect">
            <a:avLst/>
          </a:prstGeom>
        </p:spPr>
      </p:pic>
      <p:pic>
        <p:nvPicPr>
          <p:cNvPr id="6" name="Graphic 5" descr="Female Profile">
            <a:extLst>
              <a:ext uri="{FF2B5EF4-FFF2-40B4-BE49-F238E27FC236}">
                <a16:creationId xmlns:a16="http://schemas.microsoft.com/office/drawing/2014/main" id="{8F34C7E9-E838-9D42-B8D5-416421703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94" y="1816773"/>
            <a:ext cx="1451975" cy="145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5811E-6A07-A247-98F8-B3343CB20867}"/>
              </a:ext>
            </a:extLst>
          </p:cNvPr>
          <p:cNvSpPr txBox="1"/>
          <p:nvPr/>
        </p:nvSpPr>
        <p:spPr>
          <a:xfrm>
            <a:off x="2406312" y="1816773"/>
            <a:ext cx="8947487" cy="1354217"/>
          </a:xfrm>
          <a:prstGeom prst="rect">
            <a:avLst/>
          </a:prstGeom>
          <a:noFill/>
          <a:ln>
            <a:noFill/>
          </a:ln>
        </p:spPr>
        <p:txBody>
          <a:bodyPr wrap="square" lIns="180000" rtlCol="0">
            <a:noAutofit/>
          </a:bodyPr>
          <a:lstStyle/>
          <a:p>
            <a:r>
              <a:rPr lang="en-US" sz="2800" b="1" dirty="0"/>
              <a:t>Risk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scenario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peer-review of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Disseminate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756-B962-604C-A8DD-7263BC0B4800}"/>
              </a:ext>
            </a:extLst>
          </p:cNvPr>
          <p:cNvSpPr txBox="1"/>
          <p:nvPr/>
        </p:nvSpPr>
        <p:spPr>
          <a:xfrm>
            <a:off x="2406315" y="3279611"/>
            <a:ext cx="8947484" cy="1354217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sz="2800" b="1" dirty="0"/>
              <a:t>Emergency Manager, Land-Use Planner, Risk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up-to-date hazard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scenario outputs and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integrate scenario data into a GIS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249B-BC22-344F-AD35-365D21149E61}"/>
              </a:ext>
            </a:extLst>
          </p:cNvPr>
          <p:cNvSpPr txBox="1"/>
          <p:nvPr/>
        </p:nvSpPr>
        <p:spPr>
          <a:xfrm>
            <a:off x="2406313" y="4742449"/>
            <a:ext cx="8947484" cy="1354217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en-US" sz="2800" b="1" dirty="0"/>
              <a:t>Individual/business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 and context aware access to hazard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overview of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descriptions and simple but effective visualizations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61F94-7E5F-784D-9CE5-5749C80EBDDE}"/>
              </a:ext>
            </a:extLst>
          </p:cNvPr>
          <p:cNvSpPr txBox="1"/>
          <p:nvPr/>
        </p:nvSpPr>
        <p:spPr>
          <a:xfrm>
            <a:off x="358504" y="6320509"/>
            <a:ext cx="1167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/>
              <a:t>* Taken from requirements compiled by Minerva: https://</a:t>
            </a:r>
            <a:r>
              <a:rPr lang="en-CA" b="1" i="1" dirty="0" err="1"/>
              <a:t>opendrr.github.io</a:t>
            </a:r>
            <a:r>
              <a:rPr lang="en-CA" b="1" i="1" dirty="0"/>
              <a:t>/documentation/docs/</a:t>
            </a:r>
            <a:r>
              <a:rPr lang="en-CA" b="1" i="1" dirty="0" err="1"/>
              <a:t>opendrr-platform.html</a:t>
            </a:r>
            <a:endParaRPr lang="en-CA" b="1" i="1" dirty="0"/>
          </a:p>
        </p:txBody>
      </p:sp>
    </p:spTree>
    <p:extLst>
      <p:ext uri="{BB962C8B-B14F-4D97-AF65-F5344CB8AC3E}">
        <p14:creationId xmlns:p14="http://schemas.microsoft.com/office/powerpoint/2010/main" val="328086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2F92609-2A44-F349-8E35-0F92467D9A5F}"/>
              </a:ext>
            </a:extLst>
          </p:cNvPr>
          <p:cNvSpPr/>
          <p:nvPr/>
        </p:nvSpPr>
        <p:spPr>
          <a:xfrm>
            <a:off x="263236" y="2615226"/>
            <a:ext cx="11728421" cy="22892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Engagement &amp; Collaboration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5F331-DF4C-1149-8397-F8A5B7B1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EC81DB-535C-4647-B63A-675F34AFD74C}"/>
              </a:ext>
            </a:extLst>
          </p:cNvPr>
          <p:cNvSpPr/>
          <p:nvPr/>
        </p:nvSpPr>
        <p:spPr>
          <a:xfrm>
            <a:off x="506328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Scenarios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75065-F90D-5647-B460-6A85CF9B7D74}"/>
              </a:ext>
            </a:extLst>
          </p:cNvPr>
          <p:cNvSpPr/>
          <p:nvPr/>
        </p:nvSpPr>
        <p:spPr>
          <a:xfrm>
            <a:off x="2894346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Scenario Outputs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A7424-C2F2-2449-BA1B-70E7BD591869}"/>
              </a:ext>
            </a:extLst>
          </p:cNvPr>
          <p:cNvSpPr/>
          <p:nvPr/>
        </p:nvSpPr>
        <p:spPr>
          <a:xfrm>
            <a:off x="5282364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Review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724C0-89BC-4849-89A2-43BB58E6004B}"/>
              </a:ext>
            </a:extLst>
          </p:cNvPr>
          <p:cNvSpPr/>
          <p:nvPr/>
        </p:nvSpPr>
        <p:spPr>
          <a:xfrm>
            <a:off x="7670382" y="2867525"/>
            <a:ext cx="1748590" cy="112294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5364AA-E87F-F04E-97E0-CEAD62951AFE}"/>
              </a:ext>
            </a:extLst>
          </p:cNvPr>
          <p:cNvSpPr/>
          <p:nvPr/>
        </p:nvSpPr>
        <p:spPr>
          <a:xfrm>
            <a:off x="10058401" y="2867525"/>
            <a:ext cx="1748590" cy="112294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</a:t>
            </a:r>
          </a:p>
        </p:txBody>
      </p:sp>
      <p:pic>
        <p:nvPicPr>
          <p:cNvPr id="34" name="Graphic 33" descr="Play">
            <a:extLst>
              <a:ext uri="{FF2B5EF4-FFF2-40B4-BE49-F238E27FC236}">
                <a16:creationId xmlns:a16="http://schemas.microsoft.com/office/drawing/2014/main" id="{B0259EB4-7571-EC48-A0D2-1D2EE5CF5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0953" y="3098130"/>
            <a:ext cx="661737" cy="661737"/>
          </a:xfrm>
          <a:prstGeom prst="rect">
            <a:avLst/>
          </a:prstGeom>
        </p:spPr>
      </p:pic>
      <p:pic>
        <p:nvPicPr>
          <p:cNvPr id="35" name="Graphic 34" descr="Play">
            <a:extLst>
              <a:ext uri="{FF2B5EF4-FFF2-40B4-BE49-F238E27FC236}">
                <a16:creationId xmlns:a16="http://schemas.microsoft.com/office/drawing/2014/main" id="{1F43EB4C-F9FA-1A48-A080-9C14ED241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972" y="3098130"/>
            <a:ext cx="661737" cy="661737"/>
          </a:xfrm>
          <a:prstGeom prst="rect">
            <a:avLst/>
          </a:prstGeom>
        </p:spPr>
      </p:pic>
      <p:pic>
        <p:nvPicPr>
          <p:cNvPr id="36" name="Graphic 35" descr="Play">
            <a:extLst>
              <a:ext uri="{FF2B5EF4-FFF2-40B4-BE49-F238E27FC236}">
                <a16:creationId xmlns:a16="http://schemas.microsoft.com/office/drawing/2014/main" id="{9B031870-ED18-3545-81F5-5C4AA9F82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935" y="3098130"/>
            <a:ext cx="661737" cy="661737"/>
          </a:xfrm>
          <a:prstGeom prst="rect">
            <a:avLst/>
          </a:prstGeom>
        </p:spPr>
      </p:pic>
      <p:pic>
        <p:nvPicPr>
          <p:cNvPr id="37" name="Graphic 36" descr="Play">
            <a:extLst>
              <a:ext uri="{FF2B5EF4-FFF2-40B4-BE49-F238E27FC236}">
                <a16:creationId xmlns:a16="http://schemas.microsoft.com/office/drawing/2014/main" id="{5669F08E-69E4-7249-A2BE-0293A2B42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4396" y="3081085"/>
            <a:ext cx="661737" cy="66173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813050-37E5-FE44-B55E-E9B1CDB61DA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56659" y="2245895"/>
            <a:ext cx="0" cy="621630"/>
          </a:xfrm>
          <a:prstGeom prst="line">
            <a:avLst/>
          </a:prstGeom>
          <a:ln w="1238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B58D06-26D2-7848-BF0D-AE7C04025BE9}"/>
              </a:ext>
            </a:extLst>
          </p:cNvPr>
          <p:cNvCxnSpPr>
            <a:cxnSpLocks/>
          </p:cNvCxnSpPr>
          <p:nvPr/>
        </p:nvCxnSpPr>
        <p:spPr>
          <a:xfrm flipH="1">
            <a:off x="1299412" y="2245895"/>
            <a:ext cx="4924925" cy="0"/>
          </a:xfrm>
          <a:prstGeom prst="line">
            <a:avLst/>
          </a:prstGeom>
          <a:ln w="1238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FB4889-8A00-3B46-90B2-B211831E765F}"/>
              </a:ext>
            </a:extLst>
          </p:cNvPr>
          <p:cNvCxnSpPr>
            <a:endCxn id="12" idx="0"/>
          </p:cNvCxnSpPr>
          <p:nvPr/>
        </p:nvCxnSpPr>
        <p:spPr>
          <a:xfrm>
            <a:off x="1363579" y="2245895"/>
            <a:ext cx="17044" cy="621630"/>
          </a:xfrm>
          <a:prstGeom prst="straightConnector1">
            <a:avLst/>
          </a:prstGeom>
          <a:ln w="1238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57D5A3-91A9-F942-A34F-8CE40B7FDC96}"/>
              </a:ext>
            </a:extLst>
          </p:cNvPr>
          <p:cNvSpPr txBox="1"/>
          <p:nvPr/>
        </p:nvSpPr>
        <p:spPr>
          <a:xfrm>
            <a:off x="3426087" y="2061229"/>
            <a:ext cx="77970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Refine</a:t>
            </a:r>
          </a:p>
        </p:txBody>
      </p:sp>
    </p:spTree>
    <p:extLst>
      <p:ext uri="{BB962C8B-B14F-4D97-AF65-F5344CB8AC3E}">
        <p14:creationId xmlns:p14="http://schemas.microsoft.com/office/powerpoint/2010/main" val="235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82" cy="4351338"/>
          </a:xfrm>
        </p:spPr>
        <p:txBody>
          <a:bodyPr/>
          <a:lstStyle/>
          <a:p>
            <a:r>
              <a:rPr lang="en-US" dirty="0" err="1"/>
              <a:t>OpenQuake</a:t>
            </a:r>
            <a:r>
              <a:rPr lang="en-US" dirty="0"/>
              <a:t> Engine</a:t>
            </a:r>
          </a:p>
          <a:p>
            <a:r>
              <a:rPr lang="en-US" dirty="0"/>
              <a:t>GitHub Repository</a:t>
            </a:r>
          </a:p>
          <a:p>
            <a:r>
              <a:rPr lang="en-US" dirty="0"/>
              <a:t>Public Portal (</a:t>
            </a:r>
            <a:r>
              <a:rPr lang="en-US" dirty="0" err="1"/>
              <a:t>RiskProfiler.ca</a:t>
            </a:r>
            <a:r>
              <a:rPr lang="en-US" dirty="0"/>
              <a:t>)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API’s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12871D-BD1D-2748-90C1-69829116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54" y="2898841"/>
            <a:ext cx="1524000" cy="1524000"/>
          </a:xfrm>
          <a:prstGeom prst="rect">
            <a:avLst/>
          </a:prstGeom>
        </p:spPr>
      </p:pic>
      <p:pic>
        <p:nvPicPr>
          <p:cNvPr id="9" name="Graphic 8" descr="Browser window">
            <a:extLst>
              <a:ext uri="{FF2B5EF4-FFF2-40B4-BE49-F238E27FC236}">
                <a16:creationId xmlns:a16="http://schemas.microsoft.com/office/drawing/2014/main" id="{7AF43931-FA43-8B43-B344-6E6890D26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524" y="673769"/>
            <a:ext cx="1777662" cy="17776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0BBCB-8863-9843-BE46-517975E1F113}"/>
              </a:ext>
            </a:extLst>
          </p:cNvPr>
          <p:cNvGrpSpPr/>
          <p:nvPr/>
        </p:nvGrpSpPr>
        <p:grpSpPr>
          <a:xfrm>
            <a:off x="7786968" y="4826771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A049C4B6-5F65-EF4F-AA2D-B9703643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4" name="Graphic 13" descr="Gears">
              <a:extLst>
                <a:ext uri="{FF2B5EF4-FFF2-40B4-BE49-F238E27FC236}">
                  <a16:creationId xmlns:a16="http://schemas.microsoft.com/office/drawing/2014/main" id="{F47DC107-8B7C-784C-88F4-BAAA770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5" name="Graphic 14" descr="Playbook">
              <a:extLst>
                <a:ext uri="{FF2B5EF4-FFF2-40B4-BE49-F238E27FC236}">
                  <a16:creationId xmlns:a16="http://schemas.microsoft.com/office/drawing/2014/main" id="{D3EAE0EB-67C4-2E4F-8CF6-FF82C49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E6367A-564E-844D-91C2-9CE05A647881}"/>
              </a:ext>
            </a:extLst>
          </p:cNvPr>
          <p:cNvSpPr txBox="1"/>
          <p:nvPr/>
        </p:nvSpPr>
        <p:spPr>
          <a:xfrm>
            <a:off x="6143313" y="3476175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A7AF3-6C1B-AC44-AFE4-120A43331B5C}"/>
              </a:ext>
            </a:extLst>
          </p:cNvPr>
          <p:cNvSpPr txBox="1"/>
          <p:nvPr/>
        </p:nvSpPr>
        <p:spPr>
          <a:xfrm>
            <a:off x="6174484" y="5446899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ABF0A-705C-584D-B552-44068BB184D0}"/>
              </a:ext>
            </a:extLst>
          </p:cNvPr>
          <p:cNvSpPr txBox="1"/>
          <p:nvPr/>
        </p:nvSpPr>
        <p:spPr>
          <a:xfrm>
            <a:off x="7925339" y="609481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E5F3D9-C707-6F45-84FE-BD4046C8FCF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37354" y="2371241"/>
            <a:ext cx="0" cy="527600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rowser window">
            <a:extLst>
              <a:ext uri="{FF2B5EF4-FFF2-40B4-BE49-F238E27FC236}">
                <a16:creationId xmlns:a16="http://schemas.microsoft.com/office/drawing/2014/main" id="{B2E7FAF2-3FD1-FD41-8089-A2482BD917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5834" y="705181"/>
            <a:ext cx="1777662" cy="17776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E65750-EA8B-A541-94F0-1B853DCBC808}"/>
              </a:ext>
            </a:extLst>
          </p:cNvPr>
          <p:cNvSpPr txBox="1"/>
          <p:nvPr/>
        </p:nvSpPr>
        <p:spPr>
          <a:xfrm>
            <a:off x="5951687" y="609481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B89DB8-CBAB-5C41-BE51-F8A8ED16F272}"/>
              </a:ext>
            </a:extLst>
          </p:cNvPr>
          <p:cNvCxnSpPr>
            <a:cxnSpLocks/>
          </p:cNvCxnSpPr>
          <p:nvPr/>
        </p:nvCxnSpPr>
        <p:spPr>
          <a:xfrm flipV="1">
            <a:off x="8667095" y="4422841"/>
            <a:ext cx="0" cy="59833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Browser window">
            <a:extLst>
              <a:ext uri="{FF2B5EF4-FFF2-40B4-BE49-F238E27FC236}">
                <a16:creationId xmlns:a16="http://schemas.microsoft.com/office/drawing/2014/main" id="{1614D871-AAC7-0942-9EBF-49B9939B3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91213" y="673769"/>
            <a:ext cx="1777662" cy="17776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1C407B-957A-A74E-9E4B-B3FF08293ED1}"/>
              </a:ext>
            </a:extLst>
          </p:cNvPr>
          <p:cNvSpPr txBox="1"/>
          <p:nvPr/>
        </p:nvSpPr>
        <p:spPr>
          <a:xfrm>
            <a:off x="9868028" y="609481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API’s</a:t>
            </a:r>
          </a:p>
        </p:txBody>
      </p:sp>
    </p:spTree>
    <p:extLst>
      <p:ext uri="{BB962C8B-B14F-4D97-AF65-F5344CB8AC3E}">
        <p14:creationId xmlns:p14="http://schemas.microsoft.com/office/powerpoint/2010/main" val="264448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DC76F46-FB37-F544-A055-37191E0A8C10}"/>
              </a:ext>
            </a:extLst>
          </p:cNvPr>
          <p:cNvSpPr/>
          <p:nvPr/>
        </p:nvSpPr>
        <p:spPr>
          <a:xfrm>
            <a:off x="208870" y="1442946"/>
            <a:ext cx="2695759" cy="2695759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0407-C545-8C4C-A693-F4B3EE8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Quake Engine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FD9EC7-4E09-9A46-914C-8EC8EED0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5" name="Graphic 4" descr="Paper">
            <a:extLst>
              <a:ext uri="{FF2B5EF4-FFF2-40B4-BE49-F238E27FC236}">
                <a16:creationId xmlns:a16="http://schemas.microsoft.com/office/drawing/2014/main" id="{D765C1F3-A943-7643-B17E-725F66E03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771A-86EA-8741-8FE4-CC41F9480BDE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561F-1723-2944-B33C-C8F88B0F4F01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91EE89EF-B867-6146-9D0B-97DC5E53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498B54E4-CEED-D847-88C9-B1A4A628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F3083DB4-1887-754B-9DCF-8A4FD5B1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56D-BAEB-9645-A476-38AA13D8BD56}"/>
              </a:ext>
            </a:extLst>
          </p:cNvPr>
          <p:cNvSpPr txBox="1"/>
          <p:nvPr/>
        </p:nvSpPr>
        <p:spPr>
          <a:xfrm>
            <a:off x="3082809" y="607705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97A5-5BCE-8F4F-9E9A-B09A5AD0278B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9003B-AB9B-D343-85E7-2B11F31C402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C4D50-C3E6-8E44-8C1C-2550752048B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Female Profile">
            <a:extLst>
              <a:ext uri="{FF2B5EF4-FFF2-40B4-BE49-F238E27FC236}">
                <a16:creationId xmlns:a16="http://schemas.microsoft.com/office/drawing/2014/main" id="{F1AFD6B1-C539-0E4F-AC60-862D52A7C1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3085" y="2370384"/>
            <a:ext cx="1451975" cy="1451975"/>
          </a:xfrm>
          <a:prstGeom prst="rect">
            <a:avLst/>
          </a:prstGeom>
        </p:spPr>
      </p:pic>
      <p:pic>
        <p:nvPicPr>
          <p:cNvPr id="1026" name="Picture 2" descr="OpenQuake Logo">
            <a:extLst>
              <a:ext uri="{FF2B5EF4-FFF2-40B4-BE49-F238E27FC236}">
                <a16:creationId xmlns:a16="http://schemas.microsoft.com/office/drawing/2014/main" id="{CE59B3DB-C57C-964B-8E7B-0D968F81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60" y="4458573"/>
            <a:ext cx="5818440" cy="2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9F8-E812-3441-9CBB-E6D50432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563100"/>
            <a:ext cx="6172199" cy="4351338"/>
          </a:xfrm>
        </p:spPr>
        <p:txBody>
          <a:bodyPr/>
          <a:lstStyle/>
          <a:p>
            <a:r>
              <a:rPr lang="en-US" dirty="0"/>
              <a:t>GEM’s state-of-the-art, open-source software collaboratively developed for earthquake hazard and risk modelling</a:t>
            </a:r>
          </a:p>
          <a:p>
            <a:r>
              <a:rPr lang="en-US" dirty="0"/>
              <a:t>Generates raw scenario outputs for further processing</a:t>
            </a:r>
          </a:p>
          <a:p>
            <a:r>
              <a:rPr lang="en-US" dirty="0"/>
              <a:t>Risk Analysts push outputs to the GitHub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143338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4547</TotalTime>
  <Words>831</Words>
  <Application>Microsoft Macintosh PowerPoint</Application>
  <PresentationFormat>Widescreen</PresentationFormat>
  <Paragraphs>223</Paragraphs>
  <Slides>18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NRCan OpenDRR Platform</vt:lpstr>
      <vt:lpstr>Stated objective</vt:lpstr>
      <vt:lpstr>Motivation – Policy on Service and Digital</vt:lpstr>
      <vt:lpstr>Motivation – Open Science Initiative</vt:lpstr>
      <vt:lpstr>PowerPoint Presentation</vt:lpstr>
      <vt:lpstr>Primary Users*</vt:lpstr>
      <vt:lpstr>Workflow</vt:lpstr>
      <vt:lpstr>Key Components</vt:lpstr>
      <vt:lpstr>Open Quake Engine</vt:lpstr>
      <vt:lpstr>GitHub Repository</vt:lpstr>
      <vt:lpstr>PowerPoint Presentation</vt:lpstr>
      <vt:lpstr>GitHub Repository</vt:lpstr>
      <vt:lpstr>PowerPoint Presentation</vt:lpstr>
      <vt:lpstr>Public Dashboard (Experimental)</vt:lpstr>
      <vt:lpstr>RiskProfiler.ca</vt:lpstr>
      <vt:lpstr>API’s</vt:lpstr>
      <vt:lpstr>PowerPoint Presentation</vt:lpstr>
      <vt:lpstr>For 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NRCan OpenDRR Platform</dc:title>
  <dc:creator>Joost van Ulden</dc:creator>
  <cp:lastModifiedBy>Joost van Ulden</cp:lastModifiedBy>
  <cp:revision>45</cp:revision>
  <dcterms:created xsi:type="dcterms:W3CDTF">2020-11-23T00:06:32Z</dcterms:created>
  <dcterms:modified xsi:type="dcterms:W3CDTF">2021-09-01T16:31:25Z</dcterms:modified>
</cp:coreProperties>
</file>